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9" r:id="rId4"/>
    <p:sldId id="267" r:id="rId5"/>
    <p:sldId id="268" r:id="rId6"/>
    <p:sldId id="284" r:id="rId7"/>
    <p:sldId id="265" r:id="rId8"/>
    <p:sldId id="283" r:id="rId9"/>
    <p:sldId id="256" r:id="rId10"/>
    <p:sldId id="271" r:id="rId11"/>
    <p:sldId id="285" r:id="rId12"/>
    <p:sldId id="281" r:id="rId13"/>
    <p:sldId id="272" r:id="rId14"/>
    <p:sldId id="286" r:id="rId15"/>
    <p:sldId id="287" r:id="rId16"/>
    <p:sldId id="288" r:id="rId17"/>
    <p:sldId id="289" r:id="rId18"/>
    <p:sldId id="290" r:id="rId19"/>
    <p:sldId id="291" r:id="rId20"/>
    <p:sldId id="292" r:id="rId21"/>
    <p:sldId id="276" r:id="rId22"/>
    <p:sldId id="257" r:id="rId23"/>
    <p:sldId id="274" r:id="rId24"/>
    <p:sldId id="258" r:id="rId25"/>
    <p:sldId id="266" r:id="rId26"/>
    <p:sldId id="2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58"/>
    <a:srgbClr val="2038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941E5-FEF3-4CC6-817C-83C695D2BC46}" v="53" dt="2024-04-13T00:31:51.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426A-1D2B-3D19-E281-B1281EFB5D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30E8F0-4E5C-C3C0-DD2C-E78BF9E59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DDC594-D8E4-216A-3EFF-9829A475A6D3}"/>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5" name="Footer Placeholder 4">
            <a:extLst>
              <a:ext uri="{FF2B5EF4-FFF2-40B4-BE49-F238E27FC236}">
                <a16:creationId xmlns:a16="http://schemas.microsoft.com/office/drawing/2014/main" id="{F48A6AF1-F3CB-0F69-5AB3-05E1C338A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E4FC4-539D-632F-0C66-764E6EE8580F}"/>
              </a:ext>
            </a:extLst>
          </p:cNvPr>
          <p:cNvSpPr>
            <a:spLocks noGrp="1"/>
          </p:cNvSpPr>
          <p:nvPr>
            <p:ph type="sldNum" sz="quarter" idx="12"/>
          </p:nvPr>
        </p:nvSpPr>
        <p:spPr/>
        <p:txBody>
          <a:bodyPr/>
          <a:lstStyle/>
          <a:p>
            <a:fld id="{B1907A84-8EB5-40F7-8F17-B4BF928F198D}" type="slidenum">
              <a:rPr lang="en-US" smtClean="0"/>
              <a:t>‹#›</a:t>
            </a:fld>
            <a:endParaRPr lang="en-US"/>
          </a:p>
        </p:txBody>
      </p:sp>
      <p:pic>
        <p:nvPicPr>
          <p:cNvPr id="7" name="Picture 6" descr="A white oval with blue text&#10;&#10;Description automatically generated">
            <a:extLst>
              <a:ext uri="{FF2B5EF4-FFF2-40B4-BE49-F238E27FC236}">
                <a16:creationId xmlns:a16="http://schemas.microsoft.com/office/drawing/2014/main" id="{2D4C799C-AE94-3446-AFF7-D9CCAE650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9032" y="23813"/>
            <a:ext cx="4813935" cy="3209290"/>
          </a:xfrm>
          <a:prstGeom prst="rect">
            <a:avLst/>
          </a:prstGeom>
        </p:spPr>
      </p:pic>
    </p:spTree>
    <p:extLst>
      <p:ext uri="{BB962C8B-B14F-4D97-AF65-F5344CB8AC3E}">
        <p14:creationId xmlns:p14="http://schemas.microsoft.com/office/powerpoint/2010/main" val="320551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2582-9070-A9B2-44B3-47C0D0D7C5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FEACA-5A17-5255-3153-1BE4EB1810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C8049-9E80-CEEA-AF20-D371134561F0}"/>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5" name="Footer Placeholder 4">
            <a:extLst>
              <a:ext uri="{FF2B5EF4-FFF2-40B4-BE49-F238E27FC236}">
                <a16:creationId xmlns:a16="http://schemas.microsoft.com/office/drawing/2014/main" id="{207B090C-F5EC-73BC-3638-DF72F181A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3E4FD-6B3A-78CA-1DD8-8AD93B30E85D}"/>
              </a:ext>
            </a:extLst>
          </p:cNvPr>
          <p:cNvSpPr>
            <a:spLocks noGrp="1"/>
          </p:cNvSpPr>
          <p:nvPr>
            <p:ph type="sldNum" sz="quarter" idx="12"/>
          </p:nvPr>
        </p:nvSpPr>
        <p:spPr/>
        <p:txBody>
          <a:bodyPr/>
          <a:lstStyle/>
          <a:p>
            <a:fld id="{B1907A84-8EB5-40F7-8F17-B4BF928F198D}" type="slidenum">
              <a:rPr lang="en-US" smtClean="0"/>
              <a:t>‹#›</a:t>
            </a:fld>
            <a:endParaRPr lang="en-US"/>
          </a:p>
        </p:txBody>
      </p:sp>
    </p:spTree>
    <p:extLst>
      <p:ext uri="{BB962C8B-B14F-4D97-AF65-F5344CB8AC3E}">
        <p14:creationId xmlns:p14="http://schemas.microsoft.com/office/powerpoint/2010/main" val="3506834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A0B12-DAE6-1329-9661-7ECEAF00CE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CA7746-2233-6333-10B7-F9DFBBF459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A4AD2-8F3D-6AA6-C57E-7999DC352B3C}"/>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5" name="Footer Placeholder 4">
            <a:extLst>
              <a:ext uri="{FF2B5EF4-FFF2-40B4-BE49-F238E27FC236}">
                <a16:creationId xmlns:a16="http://schemas.microsoft.com/office/drawing/2014/main" id="{3BD6561F-6B49-B068-32B8-6E85161DC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6D742-D7FB-0D7E-88F0-8A6C9BCE3F94}"/>
              </a:ext>
            </a:extLst>
          </p:cNvPr>
          <p:cNvSpPr>
            <a:spLocks noGrp="1"/>
          </p:cNvSpPr>
          <p:nvPr>
            <p:ph type="sldNum" sz="quarter" idx="12"/>
          </p:nvPr>
        </p:nvSpPr>
        <p:spPr/>
        <p:txBody>
          <a:bodyPr/>
          <a:lstStyle/>
          <a:p>
            <a:fld id="{B1907A84-8EB5-40F7-8F17-B4BF928F198D}" type="slidenum">
              <a:rPr lang="en-US" smtClean="0"/>
              <a:t>‹#›</a:t>
            </a:fld>
            <a:endParaRPr lang="en-US"/>
          </a:p>
        </p:txBody>
      </p:sp>
    </p:spTree>
    <p:extLst>
      <p:ext uri="{BB962C8B-B14F-4D97-AF65-F5344CB8AC3E}">
        <p14:creationId xmlns:p14="http://schemas.microsoft.com/office/powerpoint/2010/main" val="2851176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2D03-36A0-A6E4-08D7-EFFBAA8CE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F83C8-E4AB-C1BF-3FFC-64380B5D19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54FBE-DE98-247F-537E-B2A300BBF217}"/>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5" name="Footer Placeholder 4">
            <a:extLst>
              <a:ext uri="{FF2B5EF4-FFF2-40B4-BE49-F238E27FC236}">
                <a16:creationId xmlns:a16="http://schemas.microsoft.com/office/drawing/2014/main" id="{6AB5EB81-B914-AECB-D7F4-CBB3E2D87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80A0F-E0E0-0AB1-49E1-A647EE4436A9}"/>
              </a:ext>
            </a:extLst>
          </p:cNvPr>
          <p:cNvSpPr>
            <a:spLocks noGrp="1"/>
          </p:cNvSpPr>
          <p:nvPr>
            <p:ph type="sldNum" sz="quarter" idx="12"/>
          </p:nvPr>
        </p:nvSpPr>
        <p:spPr/>
        <p:txBody>
          <a:bodyPr/>
          <a:lstStyle/>
          <a:p>
            <a:fld id="{B1907A84-8EB5-40F7-8F17-B4BF928F198D}" type="slidenum">
              <a:rPr lang="en-US" smtClean="0"/>
              <a:t>‹#›</a:t>
            </a:fld>
            <a:endParaRPr lang="en-US"/>
          </a:p>
        </p:txBody>
      </p:sp>
    </p:spTree>
    <p:extLst>
      <p:ext uri="{BB962C8B-B14F-4D97-AF65-F5344CB8AC3E}">
        <p14:creationId xmlns:p14="http://schemas.microsoft.com/office/powerpoint/2010/main" val="213468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D79E-3B44-989E-7DA9-56E33BE5BE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592BCC-B3CC-26C0-CEF9-9BA561EE0A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CF46D-3946-C711-29BB-9036EFB43D4B}"/>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5" name="Footer Placeholder 4">
            <a:extLst>
              <a:ext uri="{FF2B5EF4-FFF2-40B4-BE49-F238E27FC236}">
                <a16:creationId xmlns:a16="http://schemas.microsoft.com/office/drawing/2014/main" id="{04A743F8-B598-A06E-BC45-579AC43FD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6964B4-FA3D-BAB6-49C2-76018574496B}"/>
              </a:ext>
            </a:extLst>
          </p:cNvPr>
          <p:cNvSpPr>
            <a:spLocks noGrp="1"/>
          </p:cNvSpPr>
          <p:nvPr>
            <p:ph type="sldNum" sz="quarter" idx="12"/>
          </p:nvPr>
        </p:nvSpPr>
        <p:spPr/>
        <p:txBody>
          <a:bodyPr/>
          <a:lstStyle/>
          <a:p>
            <a:fld id="{B1907A84-8EB5-40F7-8F17-B4BF928F198D}" type="slidenum">
              <a:rPr lang="en-US" smtClean="0"/>
              <a:t>‹#›</a:t>
            </a:fld>
            <a:endParaRPr lang="en-US"/>
          </a:p>
        </p:txBody>
      </p:sp>
    </p:spTree>
    <p:extLst>
      <p:ext uri="{BB962C8B-B14F-4D97-AF65-F5344CB8AC3E}">
        <p14:creationId xmlns:p14="http://schemas.microsoft.com/office/powerpoint/2010/main" val="4294738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4478-D199-D4D0-3063-DD27F49849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4E7EE-DEA0-ADF9-8CF6-6DAF69DEB8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78FE96-3CB7-D810-11F5-E755C8679F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72C7D6-CD0E-3A33-D683-119EE9BD8FD0}"/>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6" name="Footer Placeholder 5">
            <a:extLst>
              <a:ext uri="{FF2B5EF4-FFF2-40B4-BE49-F238E27FC236}">
                <a16:creationId xmlns:a16="http://schemas.microsoft.com/office/drawing/2014/main" id="{11C3F7C7-0906-2E97-3A31-1E8E09A52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890AA-4C58-C38D-2B1E-84731CDD99A9}"/>
              </a:ext>
            </a:extLst>
          </p:cNvPr>
          <p:cNvSpPr>
            <a:spLocks noGrp="1"/>
          </p:cNvSpPr>
          <p:nvPr>
            <p:ph type="sldNum" sz="quarter" idx="12"/>
          </p:nvPr>
        </p:nvSpPr>
        <p:spPr/>
        <p:txBody>
          <a:bodyPr/>
          <a:lstStyle/>
          <a:p>
            <a:fld id="{B1907A84-8EB5-40F7-8F17-B4BF928F198D}" type="slidenum">
              <a:rPr lang="en-US" smtClean="0"/>
              <a:t>‹#›</a:t>
            </a:fld>
            <a:endParaRPr lang="en-US"/>
          </a:p>
        </p:txBody>
      </p:sp>
    </p:spTree>
    <p:extLst>
      <p:ext uri="{BB962C8B-B14F-4D97-AF65-F5344CB8AC3E}">
        <p14:creationId xmlns:p14="http://schemas.microsoft.com/office/powerpoint/2010/main" val="277033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1EA9-3DE5-15E0-503C-82272B7965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8BFFC1-1E0A-5C55-ED2A-64829306C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CEA1-DF1F-C094-ECDC-266686201F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19CC5B-C0FC-82C4-E80A-F491441368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98116B-6991-AEA7-76B5-7520C61C5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33A9B1-9E47-2102-E0ED-70BD518CB613}"/>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8" name="Footer Placeholder 7">
            <a:extLst>
              <a:ext uri="{FF2B5EF4-FFF2-40B4-BE49-F238E27FC236}">
                <a16:creationId xmlns:a16="http://schemas.microsoft.com/office/drawing/2014/main" id="{EC14334F-BEB3-452D-0527-5278756A48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7CD759-849E-90BD-DFCE-6CB3C018EF35}"/>
              </a:ext>
            </a:extLst>
          </p:cNvPr>
          <p:cNvSpPr>
            <a:spLocks noGrp="1"/>
          </p:cNvSpPr>
          <p:nvPr>
            <p:ph type="sldNum" sz="quarter" idx="12"/>
          </p:nvPr>
        </p:nvSpPr>
        <p:spPr/>
        <p:txBody>
          <a:bodyPr/>
          <a:lstStyle/>
          <a:p>
            <a:fld id="{B1907A84-8EB5-40F7-8F17-B4BF928F198D}" type="slidenum">
              <a:rPr lang="en-US" smtClean="0"/>
              <a:t>‹#›</a:t>
            </a:fld>
            <a:endParaRPr lang="en-US"/>
          </a:p>
        </p:txBody>
      </p:sp>
    </p:spTree>
    <p:extLst>
      <p:ext uri="{BB962C8B-B14F-4D97-AF65-F5344CB8AC3E}">
        <p14:creationId xmlns:p14="http://schemas.microsoft.com/office/powerpoint/2010/main" val="3749021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A420B-6E0E-811F-B314-557CD6DF18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C6B5E8-4D2B-E12C-E1FE-BAF10AEF19C2}"/>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4" name="Footer Placeholder 3">
            <a:extLst>
              <a:ext uri="{FF2B5EF4-FFF2-40B4-BE49-F238E27FC236}">
                <a16:creationId xmlns:a16="http://schemas.microsoft.com/office/drawing/2014/main" id="{684D74CF-2138-7972-79C7-715EB552D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C757E6-847C-3D2B-EFE1-C68DE6CBB6EF}"/>
              </a:ext>
            </a:extLst>
          </p:cNvPr>
          <p:cNvSpPr>
            <a:spLocks noGrp="1"/>
          </p:cNvSpPr>
          <p:nvPr>
            <p:ph type="sldNum" sz="quarter" idx="12"/>
          </p:nvPr>
        </p:nvSpPr>
        <p:spPr/>
        <p:txBody>
          <a:bodyPr/>
          <a:lstStyle/>
          <a:p>
            <a:fld id="{B1907A84-8EB5-40F7-8F17-B4BF928F198D}" type="slidenum">
              <a:rPr lang="en-US" smtClean="0"/>
              <a:t>‹#›</a:t>
            </a:fld>
            <a:endParaRPr lang="en-US"/>
          </a:p>
        </p:txBody>
      </p:sp>
    </p:spTree>
    <p:extLst>
      <p:ext uri="{BB962C8B-B14F-4D97-AF65-F5344CB8AC3E}">
        <p14:creationId xmlns:p14="http://schemas.microsoft.com/office/powerpoint/2010/main" val="375342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white oval with blue text&#10;&#10;Description automatically generated">
            <a:extLst>
              <a:ext uri="{FF2B5EF4-FFF2-40B4-BE49-F238E27FC236}">
                <a16:creationId xmlns:a16="http://schemas.microsoft.com/office/drawing/2014/main" id="{636A9769-0C1C-7DCB-5768-A81383873C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71" y="70298"/>
            <a:ext cx="2007870" cy="1338580"/>
          </a:xfrm>
          <a:prstGeom prst="rect">
            <a:avLst/>
          </a:prstGeom>
        </p:spPr>
      </p:pic>
    </p:spTree>
    <p:extLst>
      <p:ext uri="{BB962C8B-B14F-4D97-AF65-F5344CB8AC3E}">
        <p14:creationId xmlns:p14="http://schemas.microsoft.com/office/powerpoint/2010/main" val="156411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A25A-CCCD-3C84-6310-12B878473A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6E3CE5-09F4-4B37-C219-1470DD3866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CF869D-5DCC-52C8-A0F5-05A31F401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DCD9BA-D1BA-9ED2-56DD-EB0CF789EEAD}"/>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6" name="Footer Placeholder 5">
            <a:extLst>
              <a:ext uri="{FF2B5EF4-FFF2-40B4-BE49-F238E27FC236}">
                <a16:creationId xmlns:a16="http://schemas.microsoft.com/office/drawing/2014/main" id="{009FDA47-8383-B46F-8356-0FC3DEA44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0C4970-8DFB-4EC0-449B-2F218892D090}"/>
              </a:ext>
            </a:extLst>
          </p:cNvPr>
          <p:cNvSpPr>
            <a:spLocks noGrp="1"/>
          </p:cNvSpPr>
          <p:nvPr>
            <p:ph type="sldNum" sz="quarter" idx="12"/>
          </p:nvPr>
        </p:nvSpPr>
        <p:spPr/>
        <p:txBody>
          <a:bodyPr/>
          <a:lstStyle/>
          <a:p>
            <a:fld id="{B1907A84-8EB5-40F7-8F17-B4BF928F198D}" type="slidenum">
              <a:rPr lang="en-US" smtClean="0"/>
              <a:t>‹#›</a:t>
            </a:fld>
            <a:endParaRPr lang="en-US"/>
          </a:p>
        </p:txBody>
      </p:sp>
    </p:spTree>
    <p:extLst>
      <p:ext uri="{BB962C8B-B14F-4D97-AF65-F5344CB8AC3E}">
        <p14:creationId xmlns:p14="http://schemas.microsoft.com/office/powerpoint/2010/main" val="291453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40C3B-BF42-83B1-7A08-03C80D0325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DBCF8-6C25-B1BD-ACC7-27CA850339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A44936-E95E-21E4-12BF-038265E6F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A1C05A-5FA4-E485-BCF2-85A2E8C082D4}"/>
              </a:ext>
            </a:extLst>
          </p:cNvPr>
          <p:cNvSpPr>
            <a:spLocks noGrp="1"/>
          </p:cNvSpPr>
          <p:nvPr>
            <p:ph type="dt" sz="half" idx="10"/>
          </p:nvPr>
        </p:nvSpPr>
        <p:spPr/>
        <p:txBody>
          <a:bodyPr/>
          <a:lstStyle/>
          <a:p>
            <a:fld id="{85B9464A-2213-4A8A-AD16-D9D2B75E8ECD}" type="datetimeFigureOut">
              <a:rPr lang="en-US" smtClean="0"/>
              <a:t>4/16/24</a:t>
            </a:fld>
            <a:endParaRPr lang="en-US"/>
          </a:p>
        </p:txBody>
      </p:sp>
      <p:sp>
        <p:nvSpPr>
          <p:cNvPr id="6" name="Footer Placeholder 5">
            <a:extLst>
              <a:ext uri="{FF2B5EF4-FFF2-40B4-BE49-F238E27FC236}">
                <a16:creationId xmlns:a16="http://schemas.microsoft.com/office/drawing/2014/main" id="{BC85CB8E-9E44-099E-B6F1-1A7A800DD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F824D-4DD4-E17D-0864-0B102927BD67}"/>
              </a:ext>
            </a:extLst>
          </p:cNvPr>
          <p:cNvSpPr>
            <a:spLocks noGrp="1"/>
          </p:cNvSpPr>
          <p:nvPr>
            <p:ph type="sldNum" sz="quarter" idx="12"/>
          </p:nvPr>
        </p:nvSpPr>
        <p:spPr/>
        <p:txBody>
          <a:bodyPr/>
          <a:lstStyle/>
          <a:p>
            <a:fld id="{B1907A84-8EB5-40F7-8F17-B4BF928F198D}" type="slidenum">
              <a:rPr lang="en-US" smtClean="0"/>
              <a:t>‹#›</a:t>
            </a:fld>
            <a:endParaRPr lang="en-US"/>
          </a:p>
        </p:txBody>
      </p:sp>
    </p:spTree>
    <p:extLst>
      <p:ext uri="{BB962C8B-B14F-4D97-AF65-F5344CB8AC3E}">
        <p14:creationId xmlns:p14="http://schemas.microsoft.com/office/powerpoint/2010/main" val="516156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0AD1A-5D35-43C2-68D2-F09A4FAED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A18ADD-0871-816A-C851-937C02102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D1D06-9589-F9E2-46F0-82C7FE4B3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9464A-2213-4A8A-AD16-D9D2B75E8ECD}" type="datetimeFigureOut">
              <a:rPr lang="en-US" smtClean="0"/>
              <a:t>4/16/24</a:t>
            </a:fld>
            <a:endParaRPr lang="en-US"/>
          </a:p>
        </p:txBody>
      </p:sp>
      <p:sp>
        <p:nvSpPr>
          <p:cNvPr id="5" name="Footer Placeholder 4">
            <a:extLst>
              <a:ext uri="{FF2B5EF4-FFF2-40B4-BE49-F238E27FC236}">
                <a16:creationId xmlns:a16="http://schemas.microsoft.com/office/drawing/2014/main" id="{41E2224F-DBB1-2878-56FD-9BA0C98356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7342E8-0C87-2F9A-23E0-B94FDE19E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07A84-8EB5-40F7-8F17-B4BF928F198D}" type="slidenum">
              <a:rPr lang="en-US" smtClean="0"/>
              <a:t>‹#›</a:t>
            </a:fld>
            <a:endParaRPr lang="en-US"/>
          </a:p>
        </p:txBody>
      </p:sp>
    </p:spTree>
    <p:extLst>
      <p:ext uri="{BB962C8B-B14F-4D97-AF65-F5344CB8AC3E}">
        <p14:creationId xmlns:p14="http://schemas.microsoft.com/office/powerpoint/2010/main" val="2687014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nox8-FRXK-U?si=tSO8zOg_dXltXYhS"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F7CD-47F9-6E7F-67A1-FAB5DC699863}"/>
              </a:ext>
            </a:extLst>
          </p:cNvPr>
          <p:cNvSpPr>
            <a:spLocks noGrp="1"/>
          </p:cNvSpPr>
          <p:nvPr>
            <p:ph type="ctrTitle"/>
          </p:nvPr>
        </p:nvSpPr>
        <p:spPr>
          <a:xfrm>
            <a:off x="1524000" y="3043449"/>
            <a:ext cx="9144000" cy="1585629"/>
          </a:xfrm>
        </p:spPr>
        <p:txBody>
          <a:bodyPr>
            <a:noAutofit/>
          </a:bodyPr>
          <a:lstStyle/>
          <a:p>
            <a:pPr marL="228600" marR="285750">
              <a:lnSpc>
                <a:spcPct val="107000"/>
              </a:lnSpc>
              <a:spcBef>
                <a:spcPts val="0"/>
              </a:spcBef>
              <a:spcAft>
                <a:spcPts val="0"/>
              </a:spcAft>
            </a:pPr>
            <a:r>
              <a:rPr lang="en-US" sz="4800" b="1" kern="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Stafford County Democratic Committee Monthly Meeting </a:t>
            </a:r>
            <a:endParaRPr lang="en-US" sz="4800" dirty="0">
              <a:solidFill>
                <a:schemeClr val="accent1">
                  <a:lumMod val="50000"/>
                </a:schemeClr>
              </a:solidFill>
            </a:endParaRPr>
          </a:p>
        </p:txBody>
      </p:sp>
      <p:sp>
        <p:nvSpPr>
          <p:cNvPr id="3" name="Subtitle 2">
            <a:extLst>
              <a:ext uri="{FF2B5EF4-FFF2-40B4-BE49-F238E27FC236}">
                <a16:creationId xmlns:a16="http://schemas.microsoft.com/office/drawing/2014/main" id="{0D32F90A-760C-8400-07C4-29B496ECBDED}"/>
              </a:ext>
            </a:extLst>
          </p:cNvPr>
          <p:cNvSpPr>
            <a:spLocks noGrp="1"/>
          </p:cNvSpPr>
          <p:nvPr>
            <p:ph type="subTitle" idx="1"/>
          </p:nvPr>
        </p:nvSpPr>
        <p:spPr>
          <a:xfrm>
            <a:off x="1524000" y="6105915"/>
            <a:ext cx="9144000" cy="442249"/>
          </a:xfrm>
        </p:spPr>
        <p:txBody>
          <a:bodyPr/>
          <a:lstStyle/>
          <a:p>
            <a:r>
              <a:rPr lang="en-US" sz="2400" b="1" kern="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13 April 2024</a:t>
            </a:r>
            <a:endParaRPr lang="en-US" dirty="0">
              <a:solidFill>
                <a:schemeClr val="accent1">
                  <a:lumMod val="50000"/>
                </a:schemeClr>
              </a:solidFill>
            </a:endParaRPr>
          </a:p>
        </p:txBody>
      </p:sp>
    </p:spTree>
    <p:extLst>
      <p:ext uri="{BB962C8B-B14F-4D97-AF65-F5344CB8AC3E}">
        <p14:creationId xmlns:p14="http://schemas.microsoft.com/office/powerpoint/2010/main" val="352073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4A62D5-A86D-C6EC-D594-662B9FC82408}"/>
              </a:ext>
            </a:extLst>
          </p:cNvPr>
          <p:cNvPicPr>
            <a:picLocks noChangeAspect="1"/>
          </p:cNvPicPr>
          <p:nvPr/>
        </p:nvPicPr>
        <p:blipFill>
          <a:blip r:embed="rId2"/>
          <a:stretch>
            <a:fillRect/>
          </a:stretch>
        </p:blipFill>
        <p:spPr>
          <a:xfrm>
            <a:off x="5352012" y="587022"/>
            <a:ext cx="5665992" cy="5576529"/>
          </a:xfrm>
          <a:prstGeom prst="rect">
            <a:avLst/>
          </a:prstGeom>
        </p:spPr>
      </p:pic>
      <p:sp>
        <p:nvSpPr>
          <p:cNvPr id="6" name="Rectangle 5">
            <a:extLst>
              <a:ext uri="{FF2B5EF4-FFF2-40B4-BE49-F238E27FC236}">
                <a16:creationId xmlns:a16="http://schemas.microsoft.com/office/drawing/2014/main" id="{E963ABB0-BB62-2C67-9ECE-09AAF77CBC10}"/>
              </a:ext>
            </a:extLst>
          </p:cNvPr>
          <p:cNvSpPr/>
          <p:nvPr/>
        </p:nvSpPr>
        <p:spPr>
          <a:xfrm rot="19360564">
            <a:off x="-59705" y="3231190"/>
            <a:ext cx="586058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My first convention!</a:t>
            </a:r>
          </a:p>
        </p:txBody>
      </p:sp>
    </p:spTree>
    <p:extLst>
      <p:ext uri="{BB962C8B-B14F-4D97-AF65-F5344CB8AC3E}">
        <p14:creationId xmlns:p14="http://schemas.microsoft.com/office/powerpoint/2010/main" val="1748827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27379" y="1223582"/>
            <a:ext cx="11150221" cy="5524974"/>
          </a:xfrm>
          <a:prstGeom prst="rect">
            <a:avLst/>
          </a:prstGeom>
          <a:noFill/>
        </p:spPr>
        <p:txBody>
          <a:bodyPr wrap="square">
            <a:spAutoFit/>
          </a:bodyPr>
          <a:lstStyle/>
          <a:p>
            <a:pPr marL="1200150" lvl="2" indent="-285750">
              <a:lnSpc>
                <a:spcPct val="107000"/>
              </a:lnSpc>
              <a:spcAft>
                <a:spcPts val="500"/>
              </a:spcAft>
              <a:buFont typeface="Wingdings" panose="05000000000000000000" pitchFamily="2" charset="2"/>
              <a:buChar char=""/>
            </a:pPr>
            <a:endParaRPr lang="en-US" sz="2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500"/>
              </a:spcAft>
              <a:buFont typeface="Wingdings" panose="05000000000000000000" pitchFamily="2" charset="2"/>
              <a:buChar char=""/>
            </a:pPr>
            <a:r>
              <a:rPr lang="en-US" sz="2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Support Housing for Campaign Workers</a:t>
            </a:r>
          </a:p>
          <a:p>
            <a:pPr marL="1657350" lvl="3" indent="-285750">
              <a:lnSpc>
                <a:spcPct val="107000"/>
              </a:lnSpc>
              <a:spcAft>
                <a:spcPts val="500"/>
              </a:spcAft>
              <a:buFont typeface="Wingdings" panose="05000000000000000000" pitchFamily="2" charset="2"/>
              <a:buChar char=""/>
            </a:pPr>
            <a:r>
              <a:rPr lang="en-US" sz="2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0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Interested people can volunteer to provide housing to a member of Tim Kaine's re-election campaign:</a:t>
            </a:r>
            <a:endParaRPr lang="en-US" sz="2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2114550" lvl="4" indent="-285750">
              <a:lnSpc>
                <a:spcPct val="107000"/>
              </a:lnSpc>
              <a:spcAft>
                <a:spcPts val="500"/>
              </a:spcAft>
              <a:buFont typeface="Wingdings" panose="05000000000000000000" pitchFamily="2" charset="2"/>
              <a:buChar char=""/>
            </a:pPr>
            <a:r>
              <a:rPr lang="en-US"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Are you able to provide a room for a member of Team Kaine to live in through November?</a:t>
            </a:r>
          </a:p>
          <a:p>
            <a:pPr marL="2114550" lvl="4" indent="-285750">
              <a:lnSpc>
                <a:spcPct val="107000"/>
              </a:lnSpc>
              <a:spcAft>
                <a:spcPts val="500"/>
              </a:spcAft>
              <a:buFont typeface="Wingdings" panose="05000000000000000000" pitchFamily="2" charset="2"/>
              <a:buChar char=""/>
            </a:pPr>
            <a:r>
              <a:rPr lang="en-US"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How many people currently live in your home?</a:t>
            </a:r>
          </a:p>
          <a:p>
            <a:pPr marL="2114550" lvl="4" indent="-285750">
              <a:lnSpc>
                <a:spcPct val="107000"/>
              </a:lnSpc>
              <a:spcAft>
                <a:spcPts val="500"/>
              </a:spcAft>
              <a:buFont typeface="Wingdings" panose="05000000000000000000" pitchFamily="2" charset="2"/>
              <a:buChar char=""/>
            </a:pPr>
            <a:r>
              <a:rPr lang="en-US"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Please briefly describe the accommodation (is there a separate entrance, separate bathroom, separate living space, etc.)</a:t>
            </a:r>
          </a:p>
          <a:p>
            <a:pPr marL="2114550" lvl="4" indent="-285750">
              <a:lnSpc>
                <a:spcPct val="107000"/>
              </a:lnSpc>
              <a:spcAft>
                <a:spcPts val="500"/>
              </a:spcAft>
              <a:buFont typeface="Wingdings" panose="05000000000000000000" pitchFamily="2" charset="2"/>
              <a:buChar char=""/>
            </a:pPr>
            <a:r>
              <a:rPr lang="en-US"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Do you have any pets?</a:t>
            </a:r>
          </a:p>
          <a:p>
            <a:pPr marL="2114550" lvl="4" indent="-285750">
              <a:lnSpc>
                <a:spcPct val="107000"/>
              </a:lnSpc>
              <a:spcAft>
                <a:spcPts val="500"/>
              </a:spcAft>
              <a:buFont typeface="Wingdings" panose="05000000000000000000" pitchFamily="2" charset="2"/>
              <a:buChar char=""/>
            </a:pPr>
            <a:r>
              <a:rPr lang="en-US"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Have you ever provided supporter housing for organizers in past cycles?</a:t>
            </a:r>
          </a:p>
          <a:p>
            <a:pPr lvl="4">
              <a:lnSpc>
                <a:spcPct val="107000"/>
              </a:lnSpc>
              <a:spcAft>
                <a:spcPts val="500"/>
              </a:spcAft>
            </a:pPr>
            <a:r>
              <a:rPr lang="en-US" sz="2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a:t>
            </a:r>
          </a:p>
          <a:p>
            <a:pPr marL="1657350" lvl="3" indent="-285750">
              <a:lnSpc>
                <a:spcPct val="107000"/>
              </a:lnSpc>
              <a:spcAft>
                <a:spcPts val="500"/>
              </a:spcAft>
              <a:buFont typeface="Wingdings" panose="05000000000000000000" pitchFamily="2" charset="2"/>
              <a:buChar char=""/>
            </a:pPr>
            <a:endParaRPr lang="en-US" sz="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lvl="4">
              <a:lnSpc>
                <a:spcPct val="107000"/>
              </a:lnSpc>
              <a:spcAft>
                <a:spcPts val="500"/>
              </a:spcAft>
            </a:pPr>
            <a:endParaRPr lang="en-US" sz="20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lvl="3">
              <a:lnSpc>
                <a:spcPct val="107000"/>
              </a:lnSpc>
              <a:spcAft>
                <a:spcPts val="500"/>
              </a:spcAft>
            </a:pPr>
            <a:endPar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Chair Report</a:t>
            </a:r>
          </a:p>
        </p:txBody>
      </p:sp>
    </p:spTree>
    <p:extLst>
      <p:ext uri="{BB962C8B-B14F-4D97-AF65-F5344CB8AC3E}">
        <p14:creationId xmlns:p14="http://schemas.microsoft.com/office/powerpoint/2010/main" val="3196557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8BE13-8C35-BBC0-A33B-A1D95DC9F5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17C820A-50F5-556B-16C4-3A97DFD03422}"/>
              </a:ext>
            </a:extLst>
          </p:cNvPr>
          <p:cNvSpPr txBox="1"/>
          <p:nvPr/>
        </p:nvSpPr>
        <p:spPr>
          <a:xfrm>
            <a:off x="734163" y="1845675"/>
            <a:ext cx="10499677" cy="3261086"/>
          </a:xfrm>
          <a:prstGeom prst="rect">
            <a:avLst/>
          </a:prstGeom>
          <a:noFill/>
        </p:spPr>
        <p:txBody>
          <a:bodyPr wrap="square">
            <a:spAutoFit/>
          </a:bodyPr>
          <a:lstStyle/>
          <a:p>
            <a:pPr marL="742950" lvl="1" indent="-285750">
              <a:lnSpc>
                <a:spcPct val="107000"/>
              </a:lnSpc>
              <a:spcAft>
                <a:spcPts val="500"/>
              </a:spcAft>
              <a:buFont typeface="Wingdings" panose="05000000000000000000" pitchFamily="2" charset="2"/>
              <a:buChar char=""/>
            </a:pPr>
            <a:endParaRPr lang="en-US" sz="1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SDC </a:t>
            </a:r>
            <a:r>
              <a:rPr lang="en-US" sz="2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Speakers at Board of Supervisor Meetings</a:t>
            </a:r>
          </a:p>
          <a:p>
            <a:pPr marL="1200150" lvl="2" indent="-285750">
              <a:lnSpc>
                <a:spcPct val="107000"/>
              </a:lnSpc>
              <a:spcAft>
                <a:spcPts val="500"/>
              </a:spcAft>
              <a:buFont typeface="Wingdings" panose="05000000000000000000" pitchFamily="2" charset="2"/>
              <a:buChar char=""/>
            </a:pPr>
            <a:endParaRPr lang="en-US" sz="2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500"/>
              </a:spcAft>
            </a:pPr>
            <a:endPar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500"/>
              </a:spcAft>
            </a:pPr>
            <a:endParaRPr lang="en-US" sz="16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500"/>
              </a:spcAft>
            </a:pPr>
            <a:endPar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500"/>
              </a:spcAft>
            </a:pPr>
            <a:endParaRPr lang="en-US" sz="16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500"/>
              </a:spcAft>
            </a:pPr>
            <a:endPar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500"/>
              </a:spcAft>
            </a:pPr>
            <a:endPar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2C871C6-A476-F813-6395-0FD891E3282D}"/>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Chair Report</a:t>
            </a:r>
          </a:p>
        </p:txBody>
      </p:sp>
      <p:pic>
        <p:nvPicPr>
          <p:cNvPr id="4" name="Picture 3">
            <a:extLst>
              <a:ext uri="{FF2B5EF4-FFF2-40B4-BE49-F238E27FC236}">
                <a16:creationId xmlns:a16="http://schemas.microsoft.com/office/drawing/2014/main" id="{8B450B88-B3B5-3B92-8AD0-87F2DD342C4C}"/>
              </a:ext>
            </a:extLst>
          </p:cNvPr>
          <p:cNvPicPr>
            <a:picLocks noChangeAspect="1"/>
          </p:cNvPicPr>
          <p:nvPr/>
        </p:nvPicPr>
        <p:blipFill>
          <a:blip r:embed="rId2"/>
          <a:stretch>
            <a:fillRect/>
          </a:stretch>
        </p:blipFill>
        <p:spPr>
          <a:xfrm>
            <a:off x="2352504" y="2842029"/>
            <a:ext cx="1532037" cy="1847232"/>
          </a:xfrm>
          <a:prstGeom prst="rect">
            <a:avLst/>
          </a:prstGeom>
        </p:spPr>
      </p:pic>
      <p:pic>
        <p:nvPicPr>
          <p:cNvPr id="7" name="Picture 6">
            <a:extLst>
              <a:ext uri="{FF2B5EF4-FFF2-40B4-BE49-F238E27FC236}">
                <a16:creationId xmlns:a16="http://schemas.microsoft.com/office/drawing/2014/main" id="{CEB80A47-81FB-CFBD-1DE4-1A6FE8F8685D}"/>
              </a:ext>
            </a:extLst>
          </p:cNvPr>
          <p:cNvPicPr>
            <a:picLocks noChangeAspect="1"/>
          </p:cNvPicPr>
          <p:nvPr/>
        </p:nvPicPr>
        <p:blipFill>
          <a:blip r:embed="rId3"/>
          <a:stretch>
            <a:fillRect/>
          </a:stretch>
        </p:blipFill>
        <p:spPr>
          <a:xfrm>
            <a:off x="4256459" y="2842029"/>
            <a:ext cx="1415706" cy="1847232"/>
          </a:xfrm>
          <a:prstGeom prst="rect">
            <a:avLst/>
          </a:prstGeom>
        </p:spPr>
      </p:pic>
      <p:pic>
        <p:nvPicPr>
          <p:cNvPr id="9" name="Picture 8">
            <a:extLst>
              <a:ext uri="{FF2B5EF4-FFF2-40B4-BE49-F238E27FC236}">
                <a16:creationId xmlns:a16="http://schemas.microsoft.com/office/drawing/2014/main" id="{A6889446-5A68-4E8C-00CE-0BD0CFBD9EA7}"/>
              </a:ext>
            </a:extLst>
          </p:cNvPr>
          <p:cNvPicPr>
            <a:picLocks noChangeAspect="1"/>
          </p:cNvPicPr>
          <p:nvPr/>
        </p:nvPicPr>
        <p:blipFill>
          <a:blip r:embed="rId4"/>
          <a:stretch>
            <a:fillRect/>
          </a:stretch>
        </p:blipFill>
        <p:spPr>
          <a:xfrm>
            <a:off x="8228741" y="2842029"/>
            <a:ext cx="1585525" cy="1847232"/>
          </a:xfrm>
          <a:prstGeom prst="rect">
            <a:avLst/>
          </a:prstGeom>
        </p:spPr>
      </p:pic>
      <p:pic>
        <p:nvPicPr>
          <p:cNvPr id="11" name="Picture 10">
            <a:extLst>
              <a:ext uri="{FF2B5EF4-FFF2-40B4-BE49-F238E27FC236}">
                <a16:creationId xmlns:a16="http://schemas.microsoft.com/office/drawing/2014/main" id="{E9D83F07-CBB5-D636-3D6C-BAF552C8E9C0}"/>
              </a:ext>
            </a:extLst>
          </p:cNvPr>
          <p:cNvPicPr>
            <a:picLocks noChangeAspect="1"/>
          </p:cNvPicPr>
          <p:nvPr/>
        </p:nvPicPr>
        <p:blipFill>
          <a:blip r:embed="rId5"/>
          <a:stretch>
            <a:fillRect/>
          </a:stretch>
        </p:blipFill>
        <p:spPr>
          <a:xfrm>
            <a:off x="6044083" y="2842029"/>
            <a:ext cx="1812740" cy="1847232"/>
          </a:xfrm>
          <a:prstGeom prst="rect">
            <a:avLst/>
          </a:prstGeom>
        </p:spPr>
      </p:pic>
    </p:spTree>
    <p:extLst>
      <p:ext uri="{BB962C8B-B14F-4D97-AF65-F5344CB8AC3E}">
        <p14:creationId xmlns:p14="http://schemas.microsoft.com/office/powerpoint/2010/main" val="3097820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532903"/>
          </a:xfrm>
          <a:prstGeom prst="rect">
            <a:avLst/>
          </a:prstGeom>
          <a:noFill/>
        </p:spPr>
        <p:txBody>
          <a:bodyPr wrap="square">
            <a:spAutoFit/>
          </a:bodyPr>
          <a:lstStyle/>
          <a:p>
            <a:pPr marL="742950" marR="0" lvl="1" indent="-285750">
              <a:lnSpc>
                <a:spcPct val="107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pic>
        <p:nvPicPr>
          <p:cNvPr id="7" name="Picture 6">
            <a:extLst>
              <a:ext uri="{FF2B5EF4-FFF2-40B4-BE49-F238E27FC236}">
                <a16:creationId xmlns:a16="http://schemas.microsoft.com/office/drawing/2014/main" id="{662EEB29-E024-1160-AE19-4E1CEDDC5482}"/>
              </a:ext>
            </a:extLst>
          </p:cNvPr>
          <p:cNvPicPr>
            <a:picLocks noChangeAspect="1"/>
          </p:cNvPicPr>
          <p:nvPr/>
        </p:nvPicPr>
        <p:blipFill>
          <a:blip r:embed="rId2"/>
          <a:stretch>
            <a:fillRect/>
          </a:stretch>
        </p:blipFill>
        <p:spPr>
          <a:xfrm>
            <a:off x="0" y="0"/>
            <a:ext cx="12177081" cy="6858000"/>
          </a:xfrm>
          <a:prstGeom prst="rect">
            <a:avLst/>
          </a:prstGeom>
        </p:spPr>
      </p:pic>
    </p:spTree>
    <p:extLst>
      <p:ext uri="{BB962C8B-B14F-4D97-AF65-F5344CB8AC3E}">
        <p14:creationId xmlns:p14="http://schemas.microsoft.com/office/powerpoint/2010/main" val="1353195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532903"/>
          </a:xfrm>
          <a:prstGeom prst="rect">
            <a:avLst/>
          </a:prstGeom>
          <a:noFill/>
        </p:spPr>
        <p:txBody>
          <a:bodyPr wrap="square">
            <a:spAutoFit/>
          </a:bodyPr>
          <a:lstStyle/>
          <a:p>
            <a:pPr marL="742950" marR="0" lvl="1" indent="-285750">
              <a:lnSpc>
                <a:spcPct val="107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pic>
        <p:nvPicPr>
          <p:cNvPr id="4" name="Picture 3">
            <a:extLst>
              <a:ext uri="{FF2B5EF4-FFF2-40B4-BE49-F238E27FC236}">
                <a16:creationId xmlns:a16="http://schemas.microsoft.com/office/drawing/2014/main" id="{D9AE1609-1211-3242-5F69-B52375A3666C}"/>
              </a:ext>
            </a:extLst>
          </p:cNvPr>
          <p:cNvPicPr>
            <a:picLocks noChangeAspect="1"/>
          </p:cNvPicPr>
          <p:nvPr/>
        </p:nvPicPr>
        <p:blipFill>
          <a:blip r:embed="rId2"/>
          <a:stretch>
            <a:fillRect/>
          </a:stretch>
        </p:blipFill>
        <p:spPr>
          <a:xfrm>
            <a:off x="0" y="0"/>
            <a:ext cx="12192000" cy="6892509"/>
          </a:xfrm>
          <a:prstGeom prst="rect">
            <a:avLst/>
          </a:prstGeom>
        </p:spPr>
      </p:pic>
    </p:spTree>
    <p:extLst>
      <p:ext uri="{BB962C8B-B14F-4D97-AF65-F5344CB8AC3E}">
        <p14:creationId xmlns:p14="http://schemas.microsoft.com/office/powerpoint/2010/main" val="148432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532903"/>
          </a:xfrm>
          <a:prstGeom prst="rect">
            <a:avLst/>
          </a:prstGeom>
          <a:noFill/>
        </p:spPr>
        <p:txBody>
          <a:bodyPr wrap="square">
            <a:spAutoFit/>
          </a:bodyPr>
          <a:lstStyle/>
          <a:p>
            <a:pPr marL="742950" marR="0" lvl="1" indent="-285750">
              <a:lnSpc>
                <a:spcPct val="107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pic>
        <p:nvPicPr>
          <p:cNvPr id="4" name="Picture 3">
            <a:extLst>
              <a:ext uri="{FF2B5EF4-FFF2-40B4-BE49-F238E27FC236}">
                <a16:creationId xmlns:a16="http://schemas.microsoft.com/office/drawing/2014/main" id="{E886620F-2EC7-6FFD-BBFF-C23921D86353}"/>
              </a:ext>
            </a:extLst>
          </p:cNvPr>
          <p:cNvPicPr>
            <a:picLocks noChangeAspect="1"/>
          </p:cNvPicPr>
          <p:nvPr/>
        </p:nvPicPr>
        <p:blipFill>
          <a:blip r:embed="rId2"/>
          <a:stretch>
            <a:fillRect/>
          </a:stretch>
        </p:blipFill>
        <p:spPr>
          <a:xfrm>
            <a:off x="0" y="0"/>
            <a:ext cx="12165716" cy="6858000"/>
          </a:xfrm>
          <a:prstGeom prst="rect">
            <a:avLst/>
          </a:prstGeom>
        </p:spPr>
      </p:pic>
    </p:spTree>
    <p:extLst>
      <p:ext uri="{BB962C8B-B14F-4D97-AF65-F5344CB8AC3E}">
        <p14:creationId xmlns:p14="http://schemas.microsoft.com/office/powerpoint/2010/main" val="395771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532903"/>
          </a:xfrm>
          <a:prstGeom prst="rect">
            <a:avLst/>
          </a:prstGeom>
          <a:noFill/>
        </p:spPr>
        <p:txBody>
          <a:bodyPr wrap="square">
            <a:spAutoFit/>
          </a:bodyPr>
          <a:lstStyle/>
          <a:p>
            <a:pPr marL="742950" marR="0" lvl="1" indent="-285750">
              <a:lnSpc>
                <a:spcPct val="107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pic>
        <p:nvPicPr>
          <p:cNvPr id="4" name="Picture 3">
            <a:extLst>
              <a:ext uri="{FF2B5EF4-FFF2-40B4-BE49-F238E27FC236}">
                <a16:creationId xmlns:a16="http://schemas.microsoft.com/office/drawing/2014/main" id="{160C13DF-C6B0-9358-EBAC-26C50525A47F}"/>
              </a:ext>
            </a:extLst>
          </p:cNvPr>
          <p:cNvPicPr>
            <a:picLocks noChangeAspect="1"/>
          </p:cNvPicPr>
          <p:nvPr/>
        </p:nvPicPr>
        <p:blipFill>
          <a:blip r:embed="rId2"/>
          <a:stretch>
            <a:fillRect/>
          </a:stretch>
        </p:blipFill>
        <p:spPr>
          <a:xfrm>
            <a:off x="0" y="0"/>
            <a:ext cx="12217288" cy="6801134"/>
          </a:xfrm>
          <a:prstGeom prst="rect">
            <a:avLst/>
          </a:prstGeom>
        </p:spPr>
      </p:pic>
    </p:spTree>
    <p:extLst>
      <p:ext uri="{BB962C8B-B14F-4D97-AF65-F5344CB8AC3E}">
        <p14:creationId xmlns:p14="http://schemas.microsoft.com/office/powerpoint/2010/main" val="214971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532903"/>
          </a:xfrm>
          <a:prstGeom prst="rect">
            <a:avLst/>
          </a:prstGeom>
          <a:noFill/>
        </p:spPr>
        <p:txBody>
          <a:bodyPr wrap="square">
            <a:spAutoFit/>
          </a:bodyPr>
          <a:lstStyle/>
          <a:p>
            <a:pPr marL="742950" marR="0" lvl="1" indent="-285750">
              <a:lnSpc>
                <a:spcPct val="107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pic>
        <p:nvPicPr>
          <p:cNvPr id="4" name="Picture 3">
            <a:extLst>
              <a:ext uri="{FF2B5EF4-FFF2-40B4-BE49-F238E27FC236}">
                <a16:creationId xmlns:a16="http://schemas.microsoft.com/office/drawing/2014/main" id="{1573D006-BA93-3006-38A0-B89365494F12}"/>
              </a:ext>
            </a:extLst>
          </p:cNvPr>
          <p:cNvPicPr>
            <a:picLocks noChangeAspect="1"/>
          </p:cNvPicPr>
          <p:nvPr/>
        </p:nvPicPr>
        <p:blipFill>
          <a:blip r:embed="rId2"/>
          <a:stretch>
            <a:fillRect/>
          </a:stretch>
        </p:blipFill>
        <p:spPr>
          <a:xfrm>
            <a:off x="0" y="0"/>
            <a:ext cx="12140672" cy="6858000"/>
          </a:xfrm>
          <a:prstGeom prst="rect">
            <a:avLst/>
          </a:prstGeom>
        </p:spPr>
      </p:pic>
    </p:spTree>
    <p:extLst>
      <p:ext uri="{BB962C8B-B14F-4D97-AF65-F5344CB8AC3E}">
        <p14:creationId xmlns:p14="http://schemas.microsoft.com/office/powerpoint/2010/main" val="1902137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532903"/>
          </a:xfrm>
          <a:prstGeom prst="rect">
            <a:avLst/>
          </a:prstGeom>
          <a:noFill/>
        </p:spPr>
        <p:txBody>
          <a:bodyPr wrap="square">
            <a:spAutoFit/>
          </a:bodyPr>
          <a:lstStyle/>
          <a:p>
            <a:pPr marL="742950" marR="0" lvl="1" indent="-285750">
              <a:lnSpc>
                <a:spcPct val="107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pic>
        <p:nvPicPr>
          <p:cNvPr id="4" name="Picture 3">
            <a:extLst>
              <a:ext uri="{FF2B5EF4-FFF2-40B4-BE49-F238E27FC236}">
                <a16:creationId xmlns:a16="http://schemas.microsoft.com/office/drawing/2014/main" id="{6545BC13-39E7-FDE9-DB53-0BF4817492DF}"/>
              </a:ext>
            </a:extLst>
          </p:cNvPr>
          <p:cNvPicPr>
            <a:picLocks noChangeAspect="1"/>
          </p:cNvPicPr>
          <p:nvPr/>
        </p:nvPicPr>
        <p:blipFill>
          <a:blip r:embed="rId2"/>
          <a:stretch>
            <a:fillRect/>
          </a:stretch>
        </p:blipFill>
        <p:spPr>
          <a:xfrm>
            <a:off x="0" y="0"/>
            <a:ext cx="12256665" cy="6858000"/>
          </a:xfrm>
          <a:prstGeom prst="rect">
            <a:avLst/>
          </a:prstGeom>
        </p:spPr>
      </p:pic>
    </p:spTree>
    <p:extLst>
      <p:ext uri="{BB962C8B-B14F-4D97-AF65-F5344CB8AC3E}">
        <p14:creationId xmlns:p14="http://schemas.microsoft.com/office/powerpoint/2010/main" val="3434728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532903"/>
          </a:xfrm>
          <a:prstGeom prst="rect">
            <a:avLst/>
          </a:prstGeom>
          <a:noFill/>
        </p:spPr>
        <p:txBody>
          <a:bodyPr wrap="square">
            <a:spAutoFit/>
          </a:bodyPr>
          <a:lstStyle/>
          <a:p>
            <a:pPr marL="742950" marR="0" lvl="1" indent="-285750">
              <a:lnSpc>
                <a:spcPct val="107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pic>
        <p:nvPicPr>
          <p:cNvPr id="4" name="Picture 3">
            <a:extLst>
              <a:ext uri="{FF2B5EF4-FFF2-40B4-BE49-F238E27FC236}">
                <a16:creationId xmlns:a16="http://schemas.microsoft.com/office/drawing/2014/main" id="{2A9AA730-F8B1-FB80-E665-E6764CD52A21}"/>
              </a:ext>
            </a:extLst>
          </p:cNvPr>
          <p:cNvPicPr>
            <a:picLocks noChangeAspect="1"/>
          </p:cNvPicPr>
          <p:nvPr/>
        </p:nvPicPr>
        <p:blipFill>
          <a:blip r:embed="rId2"/>
          <a:stretch>
            <a:fillRect/>
          </a:stretch>
        </p:blipFill>
        <p:spPr>
          <a:xfrm>
            <a:off x="0" y="0"/>
            <a:ext cx="12213816" cy="6858000"/>
          </a:xfrm>
          <a:prstGeom prst="rect">
            <a:avLst/>
          </a:prstGeom>
        </p:spPr>
      </p:pic>
    </p:spTree>
    <p:extLst>
      <p:ext uri="{BB962C8B-B14F-4D97-AF65-F5344CB8AC3E}">
        <p14:creationId xmlns:p14="http://schemas.microsoft.com/office/powerpoint/2010/main" val="144024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2397456" y="1219032"/>
            <a:ext cx="8666329" cy="5343963"/>
          </a:xfrm>
          <a:prstGeom prst="rect">
            <a:avLst/>
          </a:prstGeom>
          <a:noFill/>
        </p:spPr>
        <p:txBody>
          <a:bodyPr wrap="square">
            <a:spAutoFit/>
          </a:bodyPr>
          <a:lstStyle/>
          <a:p>
            <a:pPr marL="342900" marR="0" lvl="0" indent="-342900">
              <a:lnSpc>
                <a:spcPct val="107000"/>
              </a:lnSpc>
              <a:spcBef>
                <a:spcPts val="0"/>
              </a:spcBef>
              <a:spcAft>
                <a:spcPts val="500"/>
              </a:spcAft>
              <a:buFont typeface="+mj-lt"/>
              <a:buAutoNum type="arabicPeriod"/>
            </a:pPr>
            <a:r>
              <a:rPr lang="en-US" sz="14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Call to Order</a:t>
            </a:r>
            <a:r>
              <a:rPr lang="en-US" sz="1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600"/>
              </a:spcAft>
              <a:buFont typeface="+mj-lt"/>
              <a:buAutoNum type="arabicPeriod"/>
            </a:pPr>
            <a:r>
              <a:rPr lang="en-US" sz="14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Presentations/Introductions</a:t>
            </a:r>
            <a:endParaRPr lang="en-US" sz="1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Welcome</a:t>
            </a: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Vote Vets Video</a:t>
            </a: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Elected Officials/VIPs/Guests </a:t>
            </a:r>
          </a:p>
          <a:p>
            <a:pPr marL="342900" marR="0" lvl="0" indent="-342900">
              <a:lnSpc>
                <a:spcPct val="107000"/>
              </a:lnSpc>
              <a:spcBef>
                <a:spcPts val="0"/>
              </a:spcBef>
              <a:spcAft>
                <a:spcPts val="500"/>
              </a:spcAft>
              <a:buFont typeface="+mj-lt"/>
              <a:buAutoNum type="arabicPeriod"/>
            </a:pPr>
            <a:r>
              <a:rPr lang="en-US" sz="14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Administrative Business</a:t>
            </a:r>
            <a:endParaRPr lang="en-US" sz="1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Approve Meeting Minutes</a:t>
            </a: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Welcome/Vote-In New Members</a:t>
            </a:r>
          </a:p>
          <a:p>
            <a:pPr marL="342900" marR="0" lvl="0" indent="-342900">
              <a:lnSpc>
                <a:spcPct val="107000"/>
              </a:lnSpc>
              <a:spcBef>
                <a:spcPts val="0"/>
              </a:spcBef>
              <a:spcAft>
                <a:spcPts val="500"/>
              </a:spcAft>
              <a:buFont typeface="+mj-lt"/>
              <a:buAutoNum type="arabicPeriod"/>
            </a:pPr>
            <a:r>
              <a:rPr lang="en-US" sz="14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Recurring Business</a:t>
            </a:r>
            <a:endParaRPr lang="en-US" sz="1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Chair Report </a:t>
            </a: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Treasurer’s Report </a:t>
            </a: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EXCOM Member Reports</a:t>
            </a: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Sub-Committee Reports</a:t>
            </a:r>
          </a:p>
          <a:p>
            <a:pPr marL="342900" marR="0" lvl="0" indent="-342900">
              <a:lnSpc>
                <a:spcPct val="107000"/>
              </a:lnSpc>
              <a:spcBef>
                <a:spcPts val="0"/>
              </a:spcBef>
              <a:spcAft>
                <a:spcPts val="500"/>
              </a:spcAft>
              <a:buFont typeface="+mj-lt"/>
              <a:buAutoNum type="arabicPeriod"/>
            </a:pPr>
            <a:r>
              <a:rPr lang="en-US" sz="14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Unfinished Business </a:t>
            </a:r>
            <a:endPar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500"/>
              </a:spcAft>
              <a:buFont typeface="Wingdings" panose="05000000000000000000" pitchFamily="2" charset="2"/>
              <a:buChar char=""/>
            </a:pPr>
            <a:r>
              <a:rPr lang="en-US" sz="12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By-Law Amendment - Historian </a:t>
            </a:r>
          </a:p>
          <a:p>
            <a:pPr marL="342900" marR="0" lvl="0" indent="-342900">
              <a:lnSpc>
                <a:spcPct val="107000"/>
              </a:lnSpc>
              <a:spcBef>
                <a:spcPts val="0"/>
              </a:spcBef>
              <a:spcAft>
                <a:spcPts val="800"/>
              </a:spcAft>
              <a:buFont typeface="+mj-lt"/>
              <a:buAutoNum type="arabicPeriod"/>
            </a:pPr>
            <a:r>
              <a:rPr lang="en-US" sz="14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New Business</a:t>
            </a:r>
          </a:p>
          <a:p>
            <a:pPr marL="342900" marR="0" lvl="0" indent="-342900">
              <a:lnSpc>
                <a:spcPct val="107000"/>
              </a:lnSpc>
              <a:spcBef>
                <a:spcPts val="0"/>
              </a:spcBef>
              <a:spcAft>
                <a:spcPts val="800"/>
              </a:spcAft>
              <a:buFont typeface="+mj-lt"/>
              <a:buAutoNum type="arabicPeriod"/>
            </a:pPr>
            <a:r>
              <a:rPr lang="en-US" sz="14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Open Discussion</a:t>
            </a:r>
            <a:endParaRPr lang="en-US" sz="1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4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Adjourn </a:t>
            </a:r>
            <a:endParaRPr lang="en-US" sz="1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Agenda</a:t>
            </a:r>
          </a:p>
        </p:txBody>
      </p:sp>
    </p:spTree>
    <p:extLst>
      <p:ext uri="{BB962C8B-B14F-4D97-AF65-F5344CB8AC3E}">
        <p14:creationId xmlns:p14="http://schemas.microsoft.com/office/powerpoint/2010/main" val="2650414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532903"/>
          </a:xfrm>
          <a:prstGeom prst="rect">
            <a:avLst/>
          </a:prstGeom>
          <a:noFill/>
        </p:spPr>
        <p:txBody>
          <a:bodyPr wrap="square">
            <a:spAutoFit/>
          </a:bodyPr>
          <a:lstStyle/>
          <a:p>
            <a:pPr marL="742950" marR="0" lvl="1" indent="-285750">
              <a:lnSpc>
                <a:spcPct val="107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pic>
        <p:nvPicPr>
          <p:cNvPr id="4" name="Picture 3">
            <a:extLst>
              <a:ext uri="{FF2B5EF4-FFF2-40B4-BE49-F238E27FC236}">
                <a16:creationId xmlns:a16="http://schemas.microsoft.com/office/drawing/2014/main" id="{C7735B56-3492-A5BB-EA50-52200D506D18}"/>
              </a:ext>
            </a:extLst>
          </p:cNvPr>
          <p:cNvPicPr>
            <a:picLocks noChangeAspect="1"/>
          </p:cNvPicPr>
          <p:nvPr/>
        </p:nvPicPr>
        <p:blipFill>
          <a:blip r:embed="rId2"/>
          <a:stretch>
            <a:fillRect/>
          </a:stretch>
        </p:blipFill>
        <p:spPr>
          <a:xfrm>
            <a:off x="0" y="0"/>
            <a:ext cx="12200278" cy="6858000"/>
          </a:xfrm>
          <a:prstGeom prst="rect">
            <a:avLst/>
          </a:prstGeom>
        </p:spPr>
      </p:pic>
    </p:spTree>
    <p:extLst>
      <p:ext uri="{BB962C8B-B14F-4D97-AF65-F5344CB8AC3E}">
        <p14:creationId xmlns:p14="http://schemas.microsoft.com/office/powerpoint/2010/main" val="378251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E8AD8-B467-688F-77BE-63E5EBD724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6CED442-202A-DEFD-1760-140F57976F2D}"/>
              </a:ext>
            </a:extLst>
          </p:cNvPr>
          <p:cNvSpPr txBox="1"/>
          <p:nvPr/>
        </p:nvSpPr>
        <p:spPr>
          <a:xfrm>
            <a:off x="1189629" y="1505635"/>
            <a:ext cx="9812741" cy="1382301"/>
          </a:xfrm>
          <a:prstGeom prst="rect">
            <a:avLst/>
          </a:prstGeom>
          <a:noFill/>
        </p:spPr>
        <p:txBody>
          <a:bodyPr wrap="square">
            <a:spAutoFit/>
          </a:bodyPr>
          <a:lstStyle/>
          <a:p>
            <a:pPr marL="742950" marR="0" lvl="1" indent="-285750">
              <a:lnSpc>
                <a:spcPct val="150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EXCOM Member Reports</a:t>
            </a:r>
          </a:p>
          <a:p>
            <a:pPr marL="742950" marR="0" lvl="1" indent="-285750">
              <a:lnSpc>
                <a:spcPct val="150000"/>
              </a:lnSpc>
              <a:spcBef>
                <a:spcPts val="0"/>
              </a:spcBef>
              <a:spcAft>
                <a:spcPts val="500"/>
              </a:spcAft>
              <a:buFont typeface="Wingdings" panose="05000000000000000000" pitchFamily="2" charset="2"/>
              <a:buChar char=""/>
            </a:pPr>
            <a:endPar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72EAB86-65BD-0FE8-EB26-A33B9A8ADA59}"/>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spTree>
    <p:extLst>
      <p:ext uri="{BB962C8B-B14F-4D97-AF65-F5344CB8AC3E}">
        <p14:creationId xmlns:p14="http://schemas.microsoft.com/office/powerpoint/2010/main" val="2546911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7C2896-E4E6-0510-F32C-9EB5D2FAB345}"/>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Subcommittee Appointments</a:t>
            </a:r>
          </a:p>
        </p:txBody>
      </p:sp>
      <p:graphicFrame>
        <p:nvGraphicFramePr>
          <p:cNvPr id="6" name="Table 5">
            <a:extLst>
              <a:ext uri="{FF2B5EF4-FFF2-40B4-BE49-F238E27FC236}">
                <a16:creationId xmlns:a16="http://schemas.microsoft.com/office/drawing/2014/main" id="{9BBE5206-B81D-968A-7420-A79EB34B9343}"/>
              </a:ext>
            </a:extLst>
          </p:cNvPr>
          <p:cNvGraphicFramePr>
            <a:graphicFrameLocks noGrp="1"/>
          </p:cNvGraphicFramePr>
          <p:nvPr>
            <p:extLst>
              <p:ext uri="{D42A27DB-BD31-4B8C-83A1-F6EECF244321}">
                <p14:modId xmlns:p14="http://schemas.microsoft.com/office/powerpoint/2010/main" val="2249958130"/>
              </p:ext>
            </p:extLst>
          </p:nvPr>
        </p:nvGraphicFramePr>
        <p:xfrm>
          <a:off x="459475" y="1338364"/>
          <a:ext cx="11122926" cy="4079240"/>
        </p:xfrm>
        <a:graphic>
          <a:graphicData uri="http://schemas.openxmlformats.org/drawingml/2006/table">
            <a:tbl>
              <a:tblPr firstRow="1" bandRow="1">
                <a:tableStyleId>{7DF18680-E054-41AD-8BC1-D1AEF772440D}</a:tableStyleId>
              </a:tblPr>
              <a:tblGrid>
                <a:gridCol w="3707642">
                  <a:extLst>
                    <a:ext uri="{9D8B030D-6E8A-4147-A177-3AD203B41FA5}">
                      <a16:colId xmlns:a16="http://schemas.microsoft.com/office/drawing/2014/main" val="542301737"/>
                    </a:ext>
                  </a:extLst>
                </a:gridCol>
                <a:gridCol w="3707642">
                  <a:extLst>
                    <a:ext uri="{9D8B030D-6E8A-4147-A177-3AD203B41FA5}">
                      <a16:colId xmlns:a16="http://schemas.microsoft.com/office/drawing/2014/main" val="349235537"/>
                    </a:ext>
                  </a:extLst>
                </a:gridCol>
                <a:gridCol w="3707642">
                  <a:extLst>
                    <a:ext uri="{9D8B030D-6E8A-4147-A177-3AD203B41FA5}">
                      <a16:colId xmlns:a16="http://schemas.microsoft.com/office/drawing/2014/main" val="3325568718"/>
                    </a:ext>
                  </a:extLst>
                </a:gridCol>
              </a:tblGrid>
              <a:tr h="370840">
                <a:tc>
                  <a:txBody>
                    <a:bodyPr/>
                    <a:lstStyle/>
                    <a:p>
                      <a:pPr algn="ctr"/>
                      <a:r>
                        <a:rPr lang="en-US" dirty="0"/>
                        <a:t>Subcommittee</a:t>
                      </a:r>
                    </a:p>
                  </a:txBody>
                  <a:tcPr/>
                </a:tc>
                <a:tc>
                  <a:txBody>
                    <a:bodyPr/>
                    <a:lstStyle/>
                    <a:p>
                      <a:pPr algn="ctr"/>
                      <a:r>
                        <a:rPr lang="en-US" dirty="0"/>
                        <a:t>Chair</a:t>
                      </a:r>
                    </a:p>
                  </a:txBody>
                  <a:tcPr/>
                </a:tc>
                <a:tc>
                  <a:txBody>
                    <a:bodyPr/>
                    <a:lstStyle/>
                    <a:p>
                      <a:pPr algn="ctr"/>
                      <a:r>
                        <a:rPr lang="en-US" dirty="0"/>
                        <a:t># of Volunteers</a:t>
                      </a:r>
                    </a:p>
                  </a:txBody>
                  <a:tcPr/>
                </a:tc>
                <a:extLst>
                  <a:ext uri="{0D108BD9-81ED-4DB2-BD59-A6C34878D82A}">
                    <a16:rowId xmlns:a16="http://schemas.microsoft.com/office/drawing/2014/main" val="257518385"/>
                  </a:ext>
                </a:extLst>
              </a:tr>
              <a:tr h="370840">
                <a:tc>
                  <a:txBody>
                    <a:bodyPr/>
                    <a:lstStyle/>
                    <a:p>
                      <a:pPr algn="ctr"/>
                      <a:r>
                        <a:rPr lang="en-US" dirty="0">
                          <a:solidFill>
                            <a:schemeClr val="accent1">
                              <a:lumMod val="50000"/>
                            </a:schemeClr>
                          </a:solidFill>
                        </a:rPr>
                        <a:t>Finance</a:t>
                      </a:r>
                    </a:p>
                  </a:txBody>
                  <a:tcPr/>
                </a:tc>
                <a:tc>
                  <a:txBody>
                    <a:bodyPr/>
                    <a:lstStyle/>
                    <a:p>
                      <a:pPr algn="ctr"/>
                      <a:r>
                        <a:rPr lang="en-US" b="1" dirty="0">
                          <a:solidFill>
                            <a:schemeClr val="accent1">
                              <a:lumMod val="50000"/>
                            </a:schemeClr>
                          </a:solidFill>
                        </a:rPr>
                        <a:t>Dawn White</a:t>
                      </a:r>
                    </a:p>
                  </a:txBody>
                  <a:tcPr/>
                </a:tc>
                <a:tc>
                  <a:txBody>
                    <a:bodyPr/>
                    <a:lstStyle/>
                    <a:p>
                      <a:pPr algn="ctr"/>
                      <a:r>
                        <a:rPr lang="en-US" dirty="0">
                          <a:solidFill>
                            <a:schemeClr val="accent1">
                              <a:lumMod val="50000"/>
                            </a:schemeClr>
                          </a:solidFill>
                        </a:rPr>
                        <a:t>4</a:t>
                      </a:r>
                    </a:p>
                  </a:txBody>
                  <a:tcPr/>
                </a:tc>
                <a:extLst>
                  <a:ext uri="{0D108BD9-81ED-4DB2-BD59-A6C34878D82A}">
                    <a16:rowId xmlns:a16="http://schemas.microsoft.com/office/drawing/2014/main" val="3395939513"/>
                  </a:ext>
                </a:extLst>
              </a:tr>
              <a:tr h="370840">
                <a:tc>
                  <a:txBody>
                    <a:bodyPr/>
                    <a:lstStyle/>
                    <a:p>
                      <a:pPr algn="ctr"/>
                      <a:r>
                        <a:rPr lang="en-US" dirty="0">
                          <a:solidFill>
                            <a:schemeClr val="accent1">
                              <a:lumMod val="50000"/>
                            </a:schemeClr>
                          </a:solidFill>
                        </a:rPr>
                        <a:t>Issues</a:t>
                      </a:r>
                    </a:p>
                  </a:txBody>
                  <a:tcPr/>
                </a:tc>
                <a:tc>
                  <a:txBody>
                    <a:bodyPr/>
                    <a:lstStyle/>
                    <a:p>
                      <a:pPr algn="ctr"/>
                      <a:r>
                        <a:rPr lang="en-US" b="1" dirty="0">
                          <a:solidFill>
                            <a:schemeClr val="accent1">
                              <a:lumMod val="50000"/>
                            </a:schemeClr>
                          </a:solidFill>
                        </a:rPr>
                        <a:t>Liza Warner </a:t>
                      </a:r>
                      <a:r>
                        <a:rPr lang="en-US" dirty="0">
                          <a:solidFill>
                            <a:schemeClr val="accent1">
                              <a:lumMod val="50000"/>
                            </a:schemeClr>
                          </a:solidFill>
                        </a:rPr>
                        <a:t>&amp; PJ Regan</a:t>
                      </a:r>
                    </a:p>
                  </a:txBody>
                  <a:tcPr/>
                </a:tc>
                <a:tc>
                  <a:txBody>
                    <a:bodyPr/>
                    <a:lstStyle/>
                    <a:p>
                      <a:pPr algn="ctr"/>
                      <a:r>
                        <a:rPr lang="en-US" dirty="0">
                          <a:solidFill>
                            <a:schemeClr val="accent1">
                              <a:lumMod val="50000"/>
                            </a:schemeClr>
                          </a:solidFill>
                        </a:rPr>
                        <a:t>20</a:t>
                      </a:r>
                    </a:p>
                  </a:txBody>
                  <a:tcPr/>
                </a:tc>
                <a:extLst>
                  <a:ext uri="{0D108BD9-81ED-4DB2-BD59-A6C34878D82A}">
                    <a16:rowId xmlns:a16="http://schemas.microsoft.com/office/drawing/2014/main" val="50134369"/>
                  </a:ext>
                </a:extLst>
              </a:tr>
              <a:tr h="370840">
                <a:tc>
                  <a:txBody>
                    <a:bodyPr/>
                    <a:lstStyle/>
                    <a:p>
                      <a:pPr algn="ctr"/>
                      <a:r>
                        <a:rPr lang="en-US" dirty="0">
                          <a:solidFill>
                            <a:schemeClr val="accent1">
                              <a:lumMod val="50000"/>
                            </a:schemeClr>
                          </a:solidFill>
                        </a:rPr>
                        <a:t>Candidate Search &amp; Support</a:t>
                      </a:r>
                    </a:p>
                  </a:txBody>
                  <a:tcPr/>
                </a:tc>
                <a:tc>
                  <a:txBody>
                    <a:bodyPr/>
                    <a:lstStyle/>
                    <a:p>
                      <a:pPr algn="ctr"/>
                      <a:r>
                        <a:rPr lang="en-US" b="1" dirty="0">
                          <a:solidFill>
                            <a:schemeClr val="accent1">
                              <a:lumMod val="50000"/>
                            </a:schemeClr>
                          </a:solidFill>
                        </a:rPr>
                        <a:t>Howard Rudat </a:t>
                      </a:r>
                      <a:r>
                        <a:rPr lang="en-US" dirty="0">
                          <a:solidFill>
                            <a:schemeClr val="accent1">
                              <a:lumMod val="50000"/>
                            </a:schemeClr>
                          </a:solidFill>
                        </a:rPr>
                        <a:t>(temporary)*</a:t>
                      </a:r>
                    </a:p>
                  </a:txBody>
                  <a:tcPr/>
                </a:tc>
                <a:tc>
                  <a:txBody>
                    <a:bodyPr/>
                    <a:lstStyle/>
                    <a:p>
                      <a:pPr algn="ctr"/>
                      <a:r>
                        <a:rPr lang="en-US" dirty="0">
                          <a:solidFill>
                            <a:schemeClr val="accent1">
                              <a:lumMod val="50000"/>
                            </a:schemeClr>
                          </a:solidFill>
                        </a:rPr>
                        <a:t>7 **</a:t>
                      </a:r>
                    </a:p>
                  </a:txBody>
                  <a:tcPr/>
                </a:tc>
                <a:extLst>
                  <a:ext uri="{0D108BD9-81ED-4DB2-BD59-A6C34878D82A}">
                    <a16:rowId xmlns:a16="http://schemas.microsoft.com/office/drawing/2014/main" val="302760419"/>
                  </a:ext>
                </a:extLst>
              </a:tr>
              <a:tr h="370840">
                <a:tc>
                  <a:txBody>
                    <a:bodyPr/>
                    <a:lstStyle/>
                    <a:p>
                      <a:pPr algn="ctr"/>
                      <a:r>
                        <a:rPr lang="en-US" dirty="0">
                          <a:solidFill>
                            <a:schemeClr val="accent1">
                              <a:lumMod val="50000"/>
                            </a:schemeClr>
                          </a:solidFill>
                        </a:rPr>
                        <a:t>Membership</a:t>
                      </a:r>
                    </a:p>
                  </a:txBody>
                  <a:tcPr/>
                </a:tc>
                <a:tc>
                  <a:txBody>
                    <a:bodyPr/>
                    <a:lstStyle/>
                    <a:p>
                      <a:pPr algn="ctr"/>
                      <a:r>
                        <a:rPr lang="en-US" dirty="0">
                          <a:solidFill>
                            <a:srgbClr val="FF0000"/>
                          </a:solidFill>
                        </a:rPr>
                        <a:t>Dick Roop</a:t>
                      </a:r>
                    </a:p>
                  </a:txBody>
                  <a:tcPr/>
                </a:tc>
                <a:tc>
                  <a:txBody>
                    <a:bodyPr/>
                    <a:lstStyle/>
                    <a:p>
                      <a:pPr algn="ctr"/>
                      <a:r>
                        <a:rPr lang="en-US" dirty="0">
                          <a:solidFill>
                            <a:schemeClr val="accent1">
                              <a:lumMod val="50000"/>
                            </a:schemeClr>
                          </a:solidFill>
                        </a:rPr>
                        <a:t>8</a:t>
                      </a:r>
                    </a:p>
                  </a:txBody>
                  <a:tcPr/>
                </a:tc>
                <a:extLst>
                  <a:ext uri="{0D108BD9-81ED-4DB2-BD59-A6C34878D82A}">
                    <a16:rowId xmlns:a16="http://schemas.microsoft.com/office/drawing/2014/main" val="3906006883"/>
                  </a:ext>
                </a:extLst>
              </a:tr>
              <a:tr h="370840">
                <a:tc>
                  <a:txBody>
                    <a:bodyPr/>
                    <a:lstStyle/>
                    <a:p>
                      <a:pPr algn="ctr"/>
                      <a:r>
                        <a:rPr lang="en-US" dirty="0">
                          <a:solidFill>
                            <a:schemeClr val="accent1">
                              <a:lumMod val="50000"/>
                            </a:schemeClr>
                          </a:solidFill>
                        </a:rPr>
                        <a:t>Precinct Operations</a:t>
                      </a:r>
                    </a:p>
                  </a:txBody>
                  <a:tcPr/>
                </a:tc>
                <a:tc>
                  <a:txBody>
                    <a:bodyPr/>
                    <a:lstStyle/>
                    <a:p>
                      <a:pPr algn="ctr"/>
                      <a:r>
                        <a:rPr lang="en-US" b="1" dirty="0">
                          <a:solidFill>
                            <a:schemeClr val="accent1">
                              <a:lumMod val="50000"/>
                            </a:schemeClr>
                          </a:solidFill>
                        </a:rPr>
                        <a:t>Shannon Fingerholz</a:t>
                      </a:r>
                    </a:p>
                  </a:txBody>
                  <a:tcPr/>
                </a:tc>
                <a:tc>
                  <a:txBody>
                    <a:bodyPr/>
                    <a:lstStyle/>
                    <a:p>
                      <a:pPr algn="ctr"/>
                      <a:r>
                        <a:rPr lang="en-US" dirty="0">
                          <a:solidFill>
                            <a:schemeClr val="accent1">
                              <a:lumMod val="50000"/>
                            </a:schemeClr>
                          </a:solidFill>
                        </a:rPr>
                        <a:t>10</a:t>
                      </a:r>
                    </a:p>
                  </a:txBody>
                  <a:tcPr/>
                </a:tc>
                <a:extLst>
                  <a:ext uri="{0D108BD9-81ED-4DB2-BD59-A6C34878D82A}">
                    <a16:rowId xmlns:a16="http://schemas.microsoft.com/office/drawing/2014/main" val="2325989379"/>
                  </a:ext>
                </a:extLst>
              </a:tr>
              <a:tr h="370840">
                <a:tc>
                  <a:txBody>
                    <a:bodyPr/>
                    <a:lstStyle/>
                    <a:p>
                      <a:pPr algn="ctr"/>
                      <a:r>
                        <a:rPr lang="en-US" dirty="0">
                          <a:solidFill>
                            <a:schemeClr val="accent1">
                              <a:lumMod val="50000"/>
                            </a:schemeClr>
                          </a:solidFill>
                        </a:rPr>
                        <a:t>Public Relations</a:t>
                      </a:r>
                    </a:p>
                  </a:txBody>
                  <a:tcPr/>
                </a:tc>
                <a:tc>
                  <a:txBody>
                    <a:bodyPr/>
                    <a:lstStyle/>
                    <a:p>
                      <a:pPr algn="ctr"/>
                      <a:r>
                        <a:rPr lang="en-US" dirty="0">
                          <a:solidFill>
                            <a:schemeClr val="accent1">
                              <a:lumMod val="50000"/>
                            </a:schemeClr>
                          </a:solidFill>
                        </a:rPr>
                        <a:t>Alane Callander</a:t>
                      </a:r>
                    </a:p>
                  </a:txBody>
                  <a:tcPr/>
                </a:tc>
                <a:tc>
                  <a:txBody>
                    <a:bodyPr/>
                    <a:lstStyle/>
                    <a:p>
                      <a:pPr algn="ctr"/>
                      <a:r>
                        <a:rPr lang="en-US" dirty="0">
                          <a:solidFill>
                            <a:schemeClr val="accent1">
                              <a:lumMod val="50000"/>
                            </a:schemeClr>
                          </a:solidFill>
                        </a:rPr>
                        <a:t>4</a:t>
                      </a:r>
                    </a:p>
                  </a:txBody>
                  <a:tcPr/>
                </a:tc>
                <a:extLst>
                  <a:ext uri="{0D108BD9-81ED-4DB2-BD59-A6C34878D82A}">
                    <a16:rowId xmlns:a16="http://schemas.microsoft.com/office/drawing/2014/main" val="1358403560"/>
                  </a:ext>
                </a:extLst>
              </a:tr>
              <a:tr h="370840">
                <a:tc>
                  <a:txBody>
                    <a:bodyPr/>
                    <a:lstStyle/>
                    <a:p>
                      <a:pPr algn="ctr"/>
                      <a:r>
                        <a:rPr lang="en-US" dirty="0">
                          <a:solidFill>
                            <a:schemeClr val="accent1">
                              <a:lumMod val="50000"/>
                            </a:schemeClr>
                          </a:solidFill>
                        </a:rPr>
                        <a:t>Ways and Means</a:t>
                      </a:r>
                    </a:p>
                  </a:txBody>
                  <a:tcPr/>
                </a:tc>
                <a:tc>
                  <a:txBody>
                    <a:bodyPr/>
                    <a:lstStyle/>
                    <a:p>
                      <a:pPr algn="ctr"/>
                      <a:r>
                        <a:rPr lang="en-US" b="1" dirty="0">
                          <a:solidFill>
                            <a:srgbClr val="002060"/>
                          </a:solidFill>
                        </a:rPr>
                        <a:t>Caitlin Bennett</a:t>
                      </a:r>
                    </a:p>
                  </a:txBody>
                  <a:tcPr/>
                </a:tc>
                <a:tc>
                  <a:txBody>
                    <a:bodyPr/>
                    <a:lstStyle/>
                    <a:p>
                      <a:pPr algn="ctr"/>
                      <a:r>
                        <a:rPr lang="en-US" dirty="0">
                          <a:solidFill>
                            <a:schemeClr val="accent1">
                              <a:lumMod val="50000"/>
                            </a:schemeClr>
                          </a:solidFill>
                        </a:rPr>
                        <a:t>4</a:t>
                      </a:r>
                    </a:p>
                  </a:txBody>
                  <a:tcPr/>
                </a:tc>
                <a:extLst>
                  <a:ext uri="{0D108BD9-81ED-4DB2-BD59-A6C34878D82A}">
                    <a16:rowId xmlns:a16="http://schemas.microsoft.com/office/drawing/2014/main" val="130260877"/>
                  </a:ext>
                </a:extLst>
              </a:tr>
              <a:tr h="370840">
                <a:tc>
                  <a:txBody>
                    <a:bodyPr/>
                    <a:lstStyle/>
                    <a:p>
                      <a:pPr algn="ctr"/>
                      <a:r>
                        <a:rPr lang="en-US" dirty="0">
                          <a:solidFill>
                            <a:schemeClr val="accent1">
                              <a:lumMod val="50000"/>
                            </a:schemeClr>
                          </a:solidFill>
                        </a:rPr>
                        <a:t>Technology</a:t>
                      </a:r>
                    </a:p>
                  </a:txBody>
                  <a:tcPr/>
                </a:tc>
                <a:tc>
                  <a:txBody>
                    <a:bodyPr/>
                    <a:lstStyle/>
                    <a:p>
                      <a:pPr algn="ctr"/>
                      <a:r>
                        <a:rPr lang="en-US" dirty="0">
                          <a:solidFill>
                            <a:schemeClr val="accent1">
                              <a:lumMod val="50000"/>
                            </a:schemeClr>
                          </a:solidFill>
                        </a:rPr>
                        <a:t>Ryan Lehman</a:t>
                      </a:r>
                    </a:p>
                  </a:txBody>
                  <a:tcPr/>
                </a:tc>
                <a:tc>
                  <a:txBody>
                    <a:bodyPr/>
                    <a:lstStyle/>
                    <a:p>
                      <a:pPr algn="ctr"/>
                      <a:r>
                        <a:rPr lang="en-US" dirty="0">
                          <a:solidFill>
                            <a:schemeClr val="accent1">
                              <a:lumMod val="50000"/>
                            </a:schemeClr>
                          </a:solidFill>
                        </a:rPr>
                        <a:t>4</a:t>
                      </a:r>
                    </a:p>
                  </a:txBody>
                  <a:tcPr/>
                </a:tc>
                <a:extLst>
                  <a:ext uri="{0D108BD9-81ED-4DB2-BD59-A6C34878D82A}">
                    <a16:rowId xmlns:a16="http://schemas.microsoft.com/office/drawing/2014/main" val="474536964"/>
                  </a:ext>
                </a:extLst>
              </a:tr>
              <a:tr h="370840">
                <a:tc>
                  <a:txBody>
                    <a:bodyPr/>
                    <a:lstStyle/>
                    <a:p>
                      <a:pPr algn="ctr"/>
                      <a:r>
                        <a:rPr lang="en-US" dirty="0">
                          <a:solidFill>
                            <a:schemeClr val="accent1">
                              <a:lumMod val="50000"/>
                            </a:schemeClr>
                          </a:solidFill>
                        </a:rPr>
                        <a:t>Outreach &amp; Visibility</a:t>
                      </a:r>
                    </a:p>
                  </a:txBody>
                  <a:tcPr/>
                </a:tc>
                <a:tc>
                  <a:txBody>
                    <a:bodyPr/>
                    <a:lstStyle/>
                    <a:p>
                      <a:pPr algn="ctr"/>
                      <a:r>
                        <a:rPr lang="en-US" dirty="0">
                          <a:solidFill>
                            <a:schemeClr val="accent1">
                              <a:lumMod val="50000"/>
                            </a:schemeClr>
                          </a:solidFill>
                        </a:rPr>
                        <a:t>Caitlin Goodale-Porter</a:t>
                      </a:r>
                    </a:p>
                  </a:txBody>
                  <a:tcPr/>
                </a:tc>
                <a:tc>
                  <a:txBody>
                    <a:bodyPr/>
                    <a:lstStyle/>
                    <a:p>
                      <a:pPr algn="ctr"/>
                      <a:r>
                        <a:rPr lang="en-US" dirty="0">
                          <a:solidFill>
                            <a:schemeClr val="accent1">
                              <a:lumMod val="50000"/>
                            </a:schemeClr>
                          </a:solidFill>
                        </a:rPr>
                        <a:t>10</a:t>
                      </a:r>
                    </a:p>
                  </a:txBody>
                  <a:tcPr/>
                </a:tc>
                <a:extLst>
                  <a:ext uri="{0D108BD9-81ED-4DB2-BD59-A6C34878D82A}">
                    <a16:rowId xmlns:a16="http://schemas.microsoft.com/office/drawing/2014/main" val="27628898"/>
                  </a:ext>
                </a:extLst>
              </a:tr>
              <a:tr h="370840">
                <a:tc>
                  <a:txBody>
                    <a:bodyPr/>
                    <a:lstStyle/>
                    <a:p>
                      <a:pPr algn="ctr"/>
                      <a:r>
                        <a:rPr lang="en-US" dirty="0">
                          <a:solidFill>
                            <a:schemeClr val="accent1">
                              <a:lumMod val="50000"/>
                            </a:schemeClr>
                          </a:solidFill>
                        </a:rPr>
                        <a:t>Bylaws</a:t>
                      </a:r>
                    </a:p>
                  </a:txBody>
                  <a:tcPr/>
                </a:tc>
                <a:tc>
                  <a:txBody>
                    <a:bodyPr/>
                    <a:lstStyle/>
                    <a:p>
                      <a:pPr algn="ctr"/>
                      <a:r>
                        <a:rPr lang="en-US" b="1" dirty="0">
                          <a:solidFill>
                            <a:schemeClr val="accent1">
                              <a:lumMod val="50000"/>
                            </a:schemeClr>
                          </a:solidFill>
                        </a:rPr>
                        <a:t>Tom Kimbrell</a:t>
                      </a:r>
                    </a:p>
                  </a:txBody>
                  <a:tcPr/>
                </a:tc>
                <a:tc>
                  <a:txBody>
                    <a:bodyPr/>
                    <a:lstStyle/>
                    <a:p>
                      <a:pPr algn="ctr"/>
                      <a:r>
                        <a:rPr lang="en-US" dirty="0">
                          <a:solidFill>
                            <a:schemeClr val="accent1">
                              <a:lumMod val="50000"/>
                            </a:schemeClr>
                          </a:solidFill>
                        </a:rPr>
                        <a:t>2</a:t>
                      </a:r>
                    </a:p>
                  </a:txBody>
                  <a:tcPr/>
                </a:tc>
                <a:extLst>
                  <a:ext uri="{0D108BD9-81ED-4DB2-BD59-A6C34878D82A}">
                    <a16:rowId xmlns:a16="http://schemas.microsoft.com/office/drawing/2014/main" val="1438990983"/>
                  </a:ext>
                </a:extLst>
              </a:tr>
            </a:tbl>
          </a:graphicData>
        </a:graphic>
      </p:graphicFrame>
      <p:sp>
        <p:nvSpPr>
          <p:cNvPr id="7" name="TextBox 6">
            <a:extLst>
              <a:ext uri="{FF2B5EF4-FFF2-40B4-BE49-F238E27FC236}">
                <a16:creationId xmlns:a16="http://schemas.microsoft.com/office/drawing/2014/main" id="{E6CD83F3-9F58-C432-ADD5-860C4EAE9E0D}"/>
              </a:ext>
            </a:extLst>
          </p:cNvPr>
          <p:cNvSpPr txBox="1"/>
          <p:nvPr/>
        </p:nvSpPr>
        <p:spPr>
          <a:xfrm>
            <a:off x="254758" y="5519636"/>
            <a:ext cx="11848756" cy="1477328"/>
          </a:xfrm>
          <a:prstGeom prst="rect">
            <a:avLst/>
          </a:prstGeom>
          <a:noFill/>
        </p:spPr>
        <p:txBody>
          <a:bodyPr wrap="none" rtlCol="0">
            <a:spAutoFit/>
          </a:bodyPr>
          <a:lstStyle/>
          <a:p>
            <a:r>
              <a:rPr lang="en-US" dirty="0">
                <a:solidFill>
                  <a:schemeClr val="accent1">
                    <a:lumMod val="50000"/>
                  </a:schemeClr>
                </a:solidFill>
              </a:rPr>
              <a:t>*	PJ and Alex Regan will co-chair after June primaries.</a:t>
            </a:r>
          </a:p>
          <a:p>
            <a:r>
              <a:rPr lang="en-US" dirty="0">
                <a:solidFill>
                  <a:schemeClr val="accent1">
                    <a:lumMod val="50000"/>
                  </a:schemeClr>
                </a:solidFill>
              </a:rPr>
              <a:t>**	Elected officials who are up for reelection in the next two-year cycle eliminated due to perceived conflict of interest</a:t>
            </a:r>
          </a:p>
          <a:p>
            <a:endParaRPr lang="en-US" dirty="0">
              <a:solidFill>
                <a:schemeClr val="accent1">
                  <a:lumMod val="50000"/>
                </a:schemeClr>
              </a:solidFill>
            </a:endParaRPr>
          </a:p>
          <a:p>
            <a:r>
              <a:rPr lang="en-US" b="1" dirty="0">
                <a:solidFill>
                  <a:schemeClr val="accent1">
                    <a:lumMod val="50000"/>
                  </a:schemeClr>
                </a:solidFill>
              </a:rPr>
              <a:t>Bolded Names </a:t>
            </a:r>
            <a:r>
              <a:rPr lang="en-US" dirty="0">
                <a:solidFill>
                  <a:schemeClr val="accent1">
                    <a:lumMod val="50000"/>
                  </a:schemeClr>
                </a:solidFill>
              </a:rPr>
              <a:t>are dual-hatted EXCOM members.</a:t>
            </a:r>
          </a:p>
          <a:p>
            <a:endParaRPr lang="en-US" dirty="0">
              <a:solidFill>
                <a:schemeClr val="accent1">
                  <a:lumMod val="50000"/>
                </a:schemeClr>
              </a:solidFill>
            </a:endParaRPr>
          </a:p>
        </p:txBody>
      </p:sp>
    </p:spTree>
    <p:extLst>
      <p:ext uri="{BB962C8B-B14F-4D97-AF65-F5344CB8AC3E}">
        <p14:creationId xmlns:p14="http://schemas.microsoft.com/office/powerpoint/2010/main" val="360290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932178"/>
          </a:xfrm>
          <a:prstGeom prst="rect">
            <a:avLst/>
          </a:prstGeom>
          <a:noFill/>
        </p:spPr>
        <p:txBody>
          <a:bodyPr wrap="square">
            <a:spAutoFit/>
          </a:bodyPr>
          <a:lstStyle/>
          <a:p>
            <a:pPr marL="742950" marR="0" lvl="1" indent="-285750">
              <a:lnSpc>
                <a:spcPct val="107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Sub-Committee Reports</a:t>
            </a:r>
            <a:endPar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500"/>
              </a:spcAft>
              <a:buFont typeface="Wingdings" panose="05000000000000000000" pitchFamily="2" charset="2"/>
              <a:buChar char=""/>
            </a:pPr>
            <a:r>
              <a:rPr lang="en-US" sz="20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Covers previous 30 days and plans for next 90 days +</a:t>
            </a:r>
            <a:endPar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spTree>
    <p:extLst>
      <p:ext uri="{BB962C8B-B14F-4D97-AF65-F5344CB8AC3E}">
        <p14:creationId xmlns:p14="http://schemas.microsoft.com/office/powerpoint/2010/main" val="3190709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1C480C-34F8-4EBE-095F-C43BF88A3F7B}"/>
              </a:ext>
            </a:extLst>
          </p:cNvPr>
          <p:cNvSpPr txBox="1"/>
          <p:nvPr/>
        </p:nvSpPr>
        <p:spPr>
          <a:xfrm>
            <a:off x="263859" y="1421007"/>
            <a:ext cx="11759819" cy="5646930"/>
          </a:xfrm>
          <a:prstGeom prst="rect">
            <a:avLst/>
          </a:prstGeom>
          <a:noFill/>
        </p:spPr>
        <p:txBody>
          <a:bodyPr wrap="square">
            <a:spAutoFit/>
          </a:bodyPr>
          <a:lstStyle/>
          <a:p>
            <a:pPr marL="0" marR="0" algn="ctr">
              <a:lnSpc>
                <a:spcPct val="115000"/>
              </a:lnSpc>
              <a:spcBef>
                <a:spcPts val="0"/>
              </a:spcBef>
              <a:spcAft>
                <a:spcPts val="600"/>
              </a:spcAft>
              <a:tabLst>
                <a:tab pos="6583680" algn="r"/>
              </a:tabLst>
            </a:pPr>
            <a:r>
              <a:rPr lang="en-US" b="1"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Purpose: Create an </a:t>
            </a:r>
            <a:r>
              <a:rPr lang="en-US" dirty="0">
                <a:solidFill>
                  <a:schemeClr val="accent1">
                    <a:lumMod val="50000"/>
                  </a:schemeClr>
                </a:solidFill>
                <a:latin typeface="Calibri" panose="020F0502020204030204" pitchFamily="34" charset="0"/>
                <a:cs typeface="Times New Roman" panose="02020603050405020304" pitchFamily="18" charset="0"/>
              </a:rPr>
              <a:t>Historical Archive of SDC Activities</a:t>
            </a:r>
          </a:p>
          <a:p>
            <a:pPr marL="0" marR="0">
              <a:lnSpc>
                <a:spcPct val="115000"/>
              </a:lnSpc>
              <a:spcBef>
                <a:spcPts val="0"/>
              </a:spcBef>
              <a:spcAft>
                <a:spcPts val="600"/>
              </a:spcAft>
            </a:pPr>
            <a:endParaRPr lang="en-US" dirty="0">
              <a:solidFill>
                <a:schemeClr val="accent1">
                  <a:lumMod val="50000"/>
                </a:schemeClr>
              </a:solidFill>
              <a:latin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dirty="0">
                <a:solidFill>
                  <a:schemeClr val="accent1">
                    <a:lumMod val="50000"/>
                  </a:schemeClr>
                </a:solidFill>
                <a:latin typeface="Calibri" panose="020F0502020204030204" pitchFamily="34" charset="0"/>
                <a:cs typeface="Times New Roman" panose="02020603050405020304" pitchFamily="18" charset="0"/>
              </a:rPr>
              <a:t>Structure: Individual/Subcommittee</a:t>
            </a:r>
          </a:p>
          <a:p>
            <a:pPr marL="0" marR="0">
              <a:lnSpc>
                <a:spcPct val="115000"/>
              </a:lnSpc>
              <a:spcBef>
                <a:spcPts val="0"/>
              </a:spcBef>
              <a:spcAft>
                <a:spcPts val="600"/>
              </a:spcAft>
            </a:pPr>
            <a:endParaRPr lang="en-US" dirty="0">
              <a:solidFill>
                <a:schemeClr val="accent1">
                  <a:lumMod val="50000"/>
                </a:schemeClr>
              </a:solidFill>
              <a:latin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dirty="0">
                <a:solidFill>
                  <a:schemeClr val="accent1">
                    <a:lumMod val="50000"/>
                  </a:schemeClr>
                </a:solidFill>
                <a:latin typeface="Calibri" panose="020F0502020204030204" pitchFamily="34" charset="0"/>
                <a:cs typeface="Times New Roman" panose="02020603050405020304" pitchFamily="18" charset="0"/>
              </a:rPr>
              <a:t>Proposed Bylaw wording:</a:t>
            </a:r>
          </a:p>
          <a:p>
            <a:pPr marL="0" marR="0">
              <a:lnSpc>
                <a:spcPct val="115000"/>
              </a:lnSpc>
              <a:spcBef>
                <a:spcPts val="0"/>
              </a:spcBef>
              <a:spcAft>
                <a:spcPts val="600"/>
              </a:spcAft>
            </a:pPr>
            <a:endParaRPr lang="en-US" dirty="0">
              <a:solidFill>
                <a:schemeClr val="accent1">
                  <a:lumMod val="50000"/>
                </a:schemeClr>
              </a:solidFill>
              <a:latin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dirty="0">
                <a:solidFill>
                  <a:schemeClr val="accent1">
                    <a:lumMod val="50000"/>
                  </a:schemeClr>
                </a:solidFill>
                <a:latin typeface="Calibri" panose="020F0502020204030204" pitchFamily="34" charset="0"/>
                <a:cs typeface="Times New Roman" panose="02020603050405020304" pitchFamily="18" charset="0"/>
              </a:rPr>
              <a:t>Archives/History Sub-Committee</a:t>
            </a:r>
          </a:p>
          <a:p>
            <a:pPr marL="0" marR="0">
              <a:lnSpc>
                <a:spcPct val="115000"/>
              </a:lnSpc>
              <a:spcBef>
                <a:spcPts val="0"/>
              </a:spcBef>
              <a:spcAft>
                <a:spcPts val="1000"/>
              </a:spcAft>
            </a:pPr>
            <a:r>
              <a:rPr lang="en-US" dirty="0">
                <a:solidFill>
                  <a:schemeClr val="accent1">
                    <a:lumMod val="50000"/>
                  </a:schemeClr>
                </a:solidFill>
                <a:latin typeface="Calibri" panose="020F0502020204030204" pitchFamily="34" charset="0"/>
                <a:cs typeface="Times New Roman" panose="02020603050405020304" pitchFamily="18" charset="0"/>
              </a:rPr>
              <a:t>The subcommittee shall ensure that the SDC's historical documents are maintained. All records should be digitized and available on the SDC Share Drive. This includes, but is not limited to, past and current records about major events, such as caucuses with their results, fundraisers, campaign-related events and meet-and-greets, as well as after-action reports and outlines of procedures followed. Media releases and articles published should be included, as should links to videos. A history of Officers and Subcommittee Chairs should be kept. </a:t>
            </a:r>
          </a:p>
          <a:p>
            <a:pPr marL="0" marR="0" algn="ctr">
              <a:lnSpc>
                <a:spcPct val="115000"/>
              </a:lnSpc>
              <a:spcBef>
                <a:spcPts val="0"/>
              </a:spcBef>
              <a:spcAft>
                <a:spcPts val="1000"/>
              </a:spcAft>
            </a:pPr>
            <a:br>
              <a:rPr lang="en-US" dirty="0">
                <a:solidFill>
                  <a:schemeClr val="accent1">
                    <a:lumMod val="50000"/>
                  </a:schemeClr>
                </a:solidFill>
                <a:latin typeface="Calibri" panose="020F0502020204030204" pitchFamily="34" charset="0"/>
                <a:cs typeface="Times New Roman" panose="02020603050405020304" pitchFamily="18" charset="0"/>
              </a:rPr>
            </a:br>
            <a:endParaRPr lang="en-US" dirty="0">
              <a:solidFill>
                <a:schemeClr val="accent1">
                  <a:lumMod val="50000"/>
                </a:schemeClr>
              </a:solidFill>
              <a:latin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B64F94C-0EF3-A539-7D98-2A7B4C8CE8AA}"/>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Bylaw Amendment</a:t>
            </a:r>
          </a:p>
        </p:txBody>
      </p:sp>
    </p:spTree>
    <p:extLst>
      <p:ext uri="{BB962C8B-B14F-4D97-AF65-F5344CB8AC3E}">
        <p14:creationId xmlns:p14="http://schemas.microsoft.com/office/powerpoint/2010/main" val="1613561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1C480C-34F8-4EBE-095F-C43BF88A3F7B}"/>
              </a:ext>
            </a:extLst>
          </p:cNvPr>
          <p:cNvSpPr txBox="1"/>
          <p:nvPr/>
        </p:nvSpPr>
        <p:spPr>
          <a:xfrm>
            <a:off x="384412" y="2426392"/>
            <a:ext cx="11423175" cy="1603965"/>
          </a:xfrm>
          <a:prstGeom prst="rect">
            <a:avLst/>
          </a:prstGeom>
          <a:noFill/>
        </p:spPr>
        <p:txBody>
          <a:bodyPr wrap="square" anchor="ctr">
            <a:spAutoFit/>
          </a:bodyPr>
          <a:lstStyle/>
          <a:p>
            <a:pPr marL="0" marR="0" algn="ctr">
              <a:lnSpc>
                <a:spcPct val="115000"/>
              </a:lnSpc>
              <a:spcBef>
                <a:spcPts val="0"/>
              </a:spcBef>
              <a:spcAft>
                <a:spcPts val="1000"/>
              </a:spcAft>
            </a:pPr>
            <a:b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Open Discussion</a:t>
            </a:r>
            <a:endParaRPr lang="en-US" sz="4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2853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1C480C-34F8-4EBE-095F-C43BF88A3F7B}"/>
              </a:ext>
            </a:extLst>
          </p:cNvPr>
          <p:cNvSpPr txBox="1"/>
          <p:nvPr/>
        </p:nvSpPr>
        <p:spPr>
          <a:xfrm>
            <a:off x="384412" y="1519478"/>
            <a:ext cx="11423175" cy="3417795"/>
          </a:xfrm>
          <a:prstGeom prst="rect">
            <a:avLst/>
          </a:prstGeom>
          <a:noFill/>
        </p:spPr>
        <p:txBody>
          <a:bodyPr wrap="square" anchor="ctr">
            <a:spAutoFit/>
          </a:bodyPr>
          <a:lstStyle/>
          <a:p>
            <a:pPr marL="0" marR="0" algn="ctr">
              <a:lnSpc>
                <a:spcPct val="115000"/>
              </a:lnSpc>
              <a:spcBef>
                <a:spcPts val="0"/>
              </a:spcBef>
              <a:spcAft>
                <a:spcPts val="1000"/>
              </a:spcAft>
            </a:pPr>
            <a:b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Adjourn</a:t>
            </a:r>
          </a:p>
          <a:p>
            <a:pPr marL="0" marR="0" algn="ctr">
              <a:lnSpc>
                <a:spcPct val="115000"/>
              </a:lnSpc>
              <a:spcBef>
                <a:spcPts val="0"/>
              </a:spcBef>
              <a:spcAft>
                <a:spcPts val="1000"/>
              </a:spcAft>
            </a:pPr>
            <a:endParaRPr lang="en-US" sz="4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See you May</a:t>
            </a:r>
            <a:r>
              <a:rPr lang="en-US" sz="4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11</a:t>
            </a:r>
            <a:r>
              <a:rPr lang="en-US" sz="44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t>
            </a:r>
            <a: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685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47E3E6-1255-0EEF-B54C-858CB96E5FED}"/>
              </a:ext>
            </a:extLst>
          </p:cNvPr>
          <p:cNvPicPr>
            <a:picLocks noChangeAspect="1"/>
          </p:cNvPicPr>
          <p:nvPr/>
        </p:nvPicPr>
        <p:blipFill>
          <a:blip r:embed="rId2">
            <a:alphaModFix amt="35000"/>
          </a:blip>
          <a:stretch>
            <a:fillRect/>
          </a:stretch>
        </p:blipFill>
        <p:spPr>
          <a:xfrm>
            <a:off x="262812" y="436687"/>
            <a:ext cx="11929188" cy="6467146"/>
          </a:xfrm>
          <a:prstGeom prst="ellipse">
            <a:avLst/>
          </a:prstGeom>
          <a:ln>
            <a:noFill/>
          </a:ln>
          <a:effectLst>
            <a:softEdge rad="112500"/>
          </a:effectLst>
        </p:spPr>
      </p:pic>
      <p:sp>
        <p:nvSpPr>
          <p:cNvPr id="7" name="TextBox 6">
            <a:extLst>
              <a:ext uri="{FF2B5EF4-FFF2-40B4-BE49-F238E27FC236}">
                <a16:creationId xmlns:a16="http://schemas.microsoft.com/office/drawing/2014/main" id="{5656548C-48DD-E0CC-4986-FFC05DCD7886}"/>
              </a:ext>
            </a:extLst>
          </p:cNvPr>
          <p:cNvSpPr txBox="1"/>
          <p:nvPr/>
        </p:nvSpPr>
        <p:spPr>
          <a:xfrm>
            <a:off x="134601" y="6296975"/>
            <a:ext cx="1358297" cy="461665"/>
          </a:xfrm>
          <a:prstGeom prst="rect">
            <a:avLst/>
          </a:prstGeom>
          <a:noFill/>
        </p:spPr>
        <p:txBody>
          <a:bodyPr wrap="square">
            <a:spAutoFit/>
          </a:bodyPr>
          <a:lstStyle/>
          <a:p>
            <a:pPr algn="ctr"/>
            <a:r>
              <a:rPr lang="en-US" sz="2400" u="sng" dirty="0">
                <a:solidFill>
                  <a:schemeClr val="bg1">
                    <a:lumMod val="95000"/>
                  </a:schemeClr>
                </a:solidFill>
                <a:effectLst/>
                <a:latin typeface="Aptos" panose="020B0004020202020204" pitchFamily="34" charset="0"/>
                <a:ea typeface="Times New Roman" panose="02020603050405020304" pitchFamily="18" charset="0"/>
                <a:cs typeface="Aptos" panose="020B0004020202020204" pitchFamily="34" charset="0"/>
                <a:hlinkClick r:id="rId3">
                  <a:extLst>
                    <a:ext uri="{A12FA001-AC4F-418D-AE19-62706E023703}">
                      <ahyp:hlinkClr xmlns:ahyp="http://schemas.microsoft.com/office/drawing/2018/hyperlinkcolor" val="tx"/>
                    </a:ext>
                  </a:extLst>
                </a:hlinkClick>
              </a:rPr>
              <a:t>Rawhide</a:t>
            </a:r>
            <a:endParaRPr lang="en-US" sz="2400" dirty="0">
              <a:solidFill>
                <a:schemeClr val="bg1">
                  <a:lumMod val="95000"/>
                </a:schemeClr>
              </a:solidFill>
            </a:endParaRPr>
          </a:p>
        </p:txBody>
      </p:sp>
      <p:sp>
        <p:nvSpPr>
          <p:cNvPr id="9" name="Rectangle 8">
            <a:extLst>
              <a:ext uri="{FF2B5EF4-FFF2-40B4-BE49-F238E27FC236}">
                <a16:creationId xmlns:a16="http://schemas.microsoft.com/office/drawing/2014/main" id="{D68B7939-B1EC-2707-780A-600F6DD767A9}"/>
              </a:ext>
            </a:extLst>
          </p:cNvPr>
          <p:cNvSpPr/>
          <p:nvPr/>
        </p:nvSpPr>
        <p:spPr>
          <a:xfrm>
            <a:off x="45494" y="0"/>
            <a:ext cx="2298095" cy="12724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F03AE80-03DE-3E9F-C90C-D30718E3F438}"/>
              </a:ext>
            </a:extLst>
          </p:cNvPr>
          <p:cNvSpPr txBox="1">
            <a:spLocks/>
          </p:cNvSpPr>
          <p:nvPr/>
        </p:nvSpPr>
        <p:spPr>
          <a:xfrm>
            <a:off x="1492898" y="3295311"/>
            <a:ext cx="9144000" cy="15856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285750" algn="ctr">
              <a:lnSpc>
                <a:spcPct val="107000"/>
              </a:lnSpc>
              <a:spcBef>
                <a:spcPts val="0"/>
              </a:spcBef>
            </a:pPr>
            <a:r>
              <a:rPr lang="en-US" sz="4800" b="1" kern="0" dirty="0">
                <a:solidFill>
                  <a:srgbClr val="203858"/>
                </a:solidFill>
                <a:latin typeface="Times New Roman" panose="02020603050405020304" pitchFamily="18" charset="0"/>
                <a:ea typeface="Calibri" panose="020F0502020204030204" pitchFamily="34" charset="0"/>
                <a:cs typeface="Times New Roman" panose="02020603050405020304" pitchFamily="18" charset="0"/>
              </a:rPr>
              <a:t>~presents ~</a:t>
            </a:r>
          </a:p>
          <a:p>
            <a:pPr marL="228600" marR="285750" algn="ctr">
              <a:lnSpc>
                <a:spcPct val="107000"/>
              </a:lnSpc>
              <a:spcBef>
                <a:spcPts val="0"/>
              </a:spcBef>
            </a:pPr>
            <a:r>
              <a:rPr lang="en-US" sz="4800" b="1" kern="0" dirty="0">
                <a:solidFill>
                  <a:srgbClr val="203858"/>
                </a:solidFill>
                <a:latin typeface="Times New Roman" panose="02020603050405020304" pitchFamily="18" charset="0"/>
                <a:ea typeface="Calibri" panose="020F0502020204030204" pitchFamily="34" charset="0"/>
                <a:cs typeface="Times New Roman" panose="02020603050405020304" pitchFamily="18" charset="0"/>
              </a:rPr>
              <a:t>D-Day 40</a:t>
            </a:r>
            <a:r>
              <a:rPr lang="en-US" sz="4800" b="1" kern="0" baseline="30000" dirty="0">
                <a:solidFill>
                  <a:srgbClr val="203858"/>
                </a:solidFill>
                <a:latin typeface="Times New Roman" panose="02020603050405020304" pitchFamily="18" charset="0"/>
                <a:ea typeface="Calibri" panose="020F0502020204030204" pitchFamily="34" charset="0"/>
                <a:cs typeface="Times New Roman" panose="02020603050405020304" pitchFamily="18" charset="0"/>
              </a:rPr>
              <a:t>th</a:t>
            </a:r>
            <a:r>
              <a:rPr lang="en-US" sz="4800" b="1" kern="0" dirty="0">
                <a:solidFill>
                  <a:srgbClr val="203858"/>
                </a:solidFill>
                <a:latin typeface="Times New Roman" panose="02020603050405020304" pitchFamily="18" charset="0"/>
                <a:ea typeface="Calibri" panose="020F0502020204030204" pitchFamily="34" charset="0"/>
                <a:cs typeface="Times New Roman" panose="02020603050405020304" pitchFamily="18" charset="0"/>
              </a:rPr>
              <a:t> Anniversary Speech</a:t>
            </a:r>
          </a:p>
          <a:p>
            <a:pPr marL="228600" marR="285750" algn="ctr">
              <a:lnSpc>
                <a:spcPct val="107000"/>
              </a:lnSpc>
              <a:spcBef>
                <a:spcPts val="0"/>
              </a:spcBef>
            </a:pPr>
            <a:r>
              <a:rPr lang="en-US" sz="4800" b="1" kern="0" dirty="0">
                <a:solidFill>
                  <a:srgbClr val="203858"/>
                </a:solidFill>
                <a:latin typeface="Times New Roman" panose="02020603050405020304" pitchFamily="18" charset="0"/>
                <a:cs typeface="Times New Roman" panose="02020603050405020304" pitchFamily="18" charset="0"/>
              </a:rPr>
              <a:t>Point du Hoc</a:t>
            </a:r>
            <a:endParaRPr lang="en-US" sz="4800" dirty="0">
              <a:solidFill>
                <a:srgbClr val="203858"/>
              </a:solidFill>
            </a:endParaRPr>
          </a:p>
        </p:txBody>
      </p:sp>
      <p:pic>
        <p:nvPicPr>
          <p:cNvPr id="12" name="Picture 11" descr="A blue star and black text&#10;&#10;Description automatically generated">
            <a:extLst>
              <a:ext uri="{FF2B5EF4-FFF2-40B4-BE49-F238E27FC236}">
                <a16:creationId xmlns:a16="http://schemas.microsoft.com/office/drawing/2014/main" id="{2CFC831E-5983-C170-774D-3E5A58B68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086" y="226616"/>
            <a:ext cx="4996639" cy="3146032"/>
          </a:xfrm>
          <a:prstGeom prst="rect">
            <a:avLst/>
          </a:prstGeom>
        </p:spPr>
      </p:pic>
    </p:spTree>
    <p:extLst>
      <p:ext uri="{BB962C8B-B14F-4D97-AF65-F5344CB8AC3E}">
        <p14:creationId xmlns:p14="http://schemas.microsoft.com/office/powerpoint/2010/main" val="4210868604"/>
      </p:ext>
    </p:extLst>
  </p:cSld>
  <p:clrMapOvr>
    <a:masterClrMapping/>
  </p:clrMapOvr>
  <p:timing>
    <p:tnLst>
      <p:par>
        <p:cTn id="1" dur="indefinite" restart="never" nodeType="tmRoot">
          <p:childTnLst>
            <p:par>
              <p:cTn id="2"/>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1C480C-34F8-4EBE-095F-C43BF88A3F7B}"/>
              </a:ext>
            </a:extLst>
          </p:cNvPr>
          <p:cNvSpPr txBox="1"/>
          <p:nvPr/>
        </p:nvSpPr>
        <p:spPr>
          <a:xfrm>
            <a:off x="384412" y="2426392"/>
            <a:ext cx="11423175" cy="1603965"/>
          </a:xfrm>
          <a:prstGeom prst="rect">
            <a:avLst/>
          </a:prstGeom>
          <a:noFill/>
        </p:spPr>
        <p:txBody>
          <a:bodyPr wrap="square" anchor="ctr">
            <a:spAutoFit/>
          </a:bodyPr>
          <a:lstStyle/>
          <a:p>
            <a:pPr marL="0" marR="0" algn="ctr">
              <a:lnSpc>
                <a:spcPct val="115000"/>
              </a:lnSpc>
              <a:spcBef>
                <a:spcPts val="0"/>
              </a:spcBef>
              <a:spcAft>
                <a:spcPts val="1000"/>
              </a:spcAft>
            </a:pPr>
            <a:b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US" sz="4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Elected Officials / VIPs / Guests</a:t>
            </a:r>
            <a:endParaRPr lang="en-US" sz="4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2C6392D-B7DB-A179-570C-F1CD6807CC37}"/>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Presentations and Introductions</a:t>
            </a:r>
          </a:p>
        </p:txBody>
      </p:sp>
    </p:spTree>
    <p:extLst>
      <p:ext uri="{BB962C8B-B14F-4D97-AF65-F5344CB8AC3E}">
        <p14:creationId xmlns:p14="http://schemas.microsoft.com/office/powerpoint/2010/main" val="79272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1C480C-34F8-4EBE-095F-C43BF88A3F7B}"/>
              </a:ext>
            </a:extLst>
          </p:cNvPr>
          <p:cNvSpPr txBox="1"/>
          <p:nvPr/>
        </p:nvSpPr>
        <p:spPr>
          <a:xfrm>
            <a:off x="384412" y="2006246"/>
            <a:ext cx="11423175" cy="2444259"/>
          </a:xfrm>
          <a:prstGeom prst="rect">
            <a:avLst/>
          </a:prstGeom>
          <a:noFill/>
        </p:spPr>
        <p:txBody>
          <a:bodyPr wrap="square" anchor="ctr">
            <a:spAutoFit/>
          </a:bodyPr>
          <a:lstStyle/>
          <a:p>
            <a:pPr marL="0" marR="0" algn="ctr">
              <a:lnSpc>
                <a:spcPct val="115000"/>
              </a:lnSpc>
              <a:spcBef>
                <a:spcPts val="0"/>
              </a:spcBef>
              <a:spcAft>
                <a:spcPts val="1000"/>
              </a:spcAft>
            </a:pPr>
            <a:b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US" sz="4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Approval of Meeting Minutes</a:t>
            </a:r>
          </a:p>
          <a:p>
            <a:pPr marL="0" marR="0" algn="ctr">
              <a:lnSpc>
                <a:spcPct val="115000"/>
              </a:lnSpc>
              <a:spcBef>
                <a:spcPts val="0"/>
              </a:spcBef>
              <a:spcAft>
                <a:spcPts val="1000"/>
              </a:spcAft>
            </a:pPr>
            <a:endParaRPr lang="en-US" sz="4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2C6392D-B7DB-A179-570C-F1CD6807CC37}"/>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Administrative Business</a:t>
            </a:r>
          </a:p>
        </p:txBody>
      </p:sp>
    </p:spTree>
    <p:extLst>
      <p:ext uri="{BB962C8B-B14F-4D97-AF65-F5344CB8AC3E}">
        <p14:creationId xmlns:p14="http://schemas.microsoft.com/office/powerpoint/2010/main" val="266367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1C480C-34F8-4EBE-095F-C43BF88A3F7B}"/>
              </a:ext>
            </a:extLst>
          </p:cNvPr>
          <p:cNvSpPr txBox="1"/>
          <p:nvPr/>
        </p:nvSpPr>
        <p:spPr>
          <a:xfrm>
            <a:off x="311623" y="923523"/>
            <a:ext cx="11423175" cy="2444259"/>
          </a:xfrm>
          <a:prstGeom prst="rect">
            <a:avLst/>
          </a:prstGeom>
          <a:noFill/>
        </p:spPr>
        <p:txBody>
          <a:bodyPr wrap="square" anchor="ctr">
            <a:spAutoFit/>
          </a:bodyPr>
          <a:lstStyle/>
          <a:p>
            <a:pPr marL="0" marR="0" algn="ctr">
              <a:lnSpc>
                <a:spcPct val="115000"/>
              </a:lnSpc>
              <a:spcBef>
                <a:spcPts val="0"/>
              </a:spcBef>
              <a:spcAft>
                <a:spcPts val="1000"/>
              </a:spcAft>
            </a:pPr>
            <a:b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US" sz="4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Welcome and Vote-in New Members </a:t>
            </a:r>
          </a:p>
          <a:p>
            <a:pPr marL="0" marR="0" algn="ctr">
              <a:lnSpc>
                <a:spcPct val="115000"/>
              </a:lnSpc>
              <a:spcBef>
                <a:spcPts val="0"/>
              </a:spcBef>
              <a:spcAft>
                <a:spcPts val="1000"/>
              </a:spcAft>
            </a:pPr>
            <a:endParaRPr lang="en-US" sz="4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2C6392D-B7DB-A179-570C-F1CD6807CC37}"/>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Administrative Business</a:t>
            </a:r>
          </a:p>
        </p:txBody>
      </p:sp>
      <p:grpSp>
        <p:nvGrpSpPr>
          <p:cNvPr id="8" name="Group 7">
            <a:extLst>
              <a:ext uri="{FF2B5EF4-FFF2-40B4-BE49-F238E27FC236}">
                <a16:creationId xmlns:a16="http://schemas.microsoft.com/office/drawing/2014/main" id="{8D42E6DB-36A0-3EBA-249A-5650F2EE47B1}"/>
              </a:ext>
            </a:extLst>
          </p:cNvPr>
          <p:cNvGrpSpPr/>
          <p:nvPr/>
        </p:nvGrpSpPr>
        <p:grpSpPr>
          <a:xfrm>
            <a:off x="2365613" y="3066110"/>
            <a:ext cx="8814177" cy="3406317"/>
            <a:chOff x="2079010" y="2069823"/>
            <a:chExt cx="8814177" cy="3406317"/>
          </a:xfrm>
        </p:grpSpPr>
        <p:sp>
          <p:nvSpPr>
            <p:cNvPr id="6" name="TextBox 5">
              <a:extLst>
                <a:ext uri="{FF2B5EF4-FFF2-40B4-BE49-F238E27FC236}">
                  <a16:creationId xmlns:a16="http://schemas.microsoft.com/office/drawing/2014/main" id="{24C69F7F-EFE2-7826-3DC3-F4C518679A90}"/>
                </a:ext>
              </a:extLst>
            </p:cNvPr>
            <p:cNvSpPr txBox="1"/>
            <p:nvPr/>
          </p:nvSpPr>
          <p:spPr>
            <a:xfrm>
              <a:off x="2079010" y="2069823"/>
              <a:ext cx="6555473" cy="3406317"/>
            </a:xfrm>
            <a:prstGeom prst="rect">
              <a:avLst/>
            </a:prstGeom>
            <a:noFill/>
          </p:spPr>
          <p:txBody>
            <a:bodyPr wrap="square" numCol="2">
              <a:spAutoFit/>
            </a:bodyPr>
            <a:lstStyle/>
            <a:p>
              <a:pPr>
                <a:lnSpc>
                  <a:spcPct val="150000"/>
                </a:lnSpc>
              </a:pPr>
              <a:r>
                <a:rPr lang="en-US" dirty="0">
                  <a:solidFill>
                    <a:srgbClr val="002060"/>
                  </a:solidFill>
                </a:rPr>
                <a:t>	Caroll Stacey </a:t>
              </a:r>
            </a:p>
            <a:p>
              <a:pPr>
                <a:lnSpc>
                  <a:spcPct val="150000"/>
                </a:lnSpc>
              </a:pPr>
              <a:r>
                <a:rPr lang="en-US" dirty="0">
                  <a:solidFill>
                    <a:srgbClr val="002060"/>
                  </a:solidFill>
                </a:rPr>
                <a:t>	Katie Eveler</a:t>
              </a:r>
            </a:p>
            <a:p>
              <a:pPr>
                <a:lnSpc>
                  <a:spcPct val="150000"/>
                </a:lnSpc>
              </a:pPr>
              <a:r>
                <a:rPr lang="en-US" dirty="0">
                  <a:solidFill>
                    <a:srgbClr val="002060"/>
                  </a:solidFill>
                </a:rPr>
                <a:t> 	Nicholas </a:t>
              </a:r>
              <a:r>
                <a:rPr lang="en-US" dirty="0" err="1">
                  <a:solidFill>
                    <a:srgbClr val="002060"/>
                  </a:solidFill>
                </a:rPr>
                <a:t>Iroka</a:t>
              </a:r>
              <a:r>
                <a:rPr lang="en-US" dirty="0">
                  <a:solidFill>
                    <a:srgbClr val="002060"/>
                  </a:solidFill>
                </a:rPr>
                <a:t>-Ohia </a:t>
              </a:r>
            </a:p>
            <a:p>
              <a:pPr>
                <a:lnSpc>
                  <a:spcPct val="150000"/>
                </a:lnSpc>
              </a:pPr>
              <a:r>
                <a:rPr lang="en-US" dirty="0">
                  <a:solidFill>
                    <a:srgbClr val="002060"/>
                  </a:solidFill>
                </a:rPr>
                <a:t>	Mary Becelia </a:t>
              </a:r>
            </a:p>
            <a:p>
              <a:pPr>
                <a:lnSpc>
                  <a:spcPct val="150000"/>
                </a:lnSpc>
              </a:pPr>
              <a:r>
                <a:rPr lang="en-US" dirty="0">
                  <a:solidFill>
                    <a:srgbClr val="002060"/>
                  </a:solidFill>
                </a:rPr>
                <a:t>	Gary Holland </a:t>
              </a:r>
            </a:p>
            <a:p>
              <a:pPr>
                <a:lnSpc>
                  <a:spcPct val="150000"/>
                </a:lnSpc>
              </a:pPr>
              <a:r>
                <a:rPr lang="en-US" dirty="0">
                  <a:solidFill>
                    <a:srgbClr val="002060"/>
                  </a:solidFill>
                </a:rPr>
                <a:t>	Emily Kuhl</a:t>
              </a:r>
            </a:p>
            <a:p>
              <a:pPr>
                <a:lnSpc>
                  <a:spcPct val="150000"/>
                </a:lnSpc>
              </a:pPr>
              <a:r>
                <a:rPr lang="en-US" dirty="0">
                  <a:solidFill>
                    <a:srgbClr val="002060"/>
                  </a:solidFill>
                </a:rPr>
                <a:t>	Helen Herring</a:t>
              </a:r>
            </a:p>
            <a:p>
              <a:pPr>
                <a:lnSpc>
                  <a:spcPct val="150000"/>
                </a:lnSpc>
              </a:pPr>
              <a:endParaRPr lang="en-US" dirty="0">
                <a:solidFill>
                  <a:srgbClr val="002060"/>
                </a:solidFill>
              </a:endParaRPr>
            </a:p>
            <a:p>
              <a:pPr>
                <a:lnSpc>
                  <a:spcPct val="150000"/>
                </a:lnSpc>
              </a:pPr>
              <a:r>
                <a:rPr lang="en-US" dirty="0">
                  <a:solidFill>
                    <a:srgbClr val="002060"/>
                  </a:solidFill>
                </a:rPr>
                <a:t>James Herring</a:t>
              </a:r>
            </a:p>
          </p:txBody>
        </p:sp>
        <p:sp>
          <p:nvSpPr>
            <p:cNvPr id="7" name="TextBox 6">
              <a:extLst>
                <a:ext uri="{FF2B5EF4-FFF2-40B4-BE49-F238E27FC236}">
                  <a16:creationId xmlns:a16="http://schemas.microsoft.com/office/drawing/2014/main" id="{DEDDF4F2-653A-4642-7631-17471D95165A}"/>
                </a:ext>
              </a:extLst>
            </p:cNvPr>
            <p:cNvSpPr txBox="1"/>
            <p:nvPr/>
          </p:nvSpPr>
          <p:spPr>
            <a:xfrm>
              <a:off x="4337714" y="2480319"/>
              <a:ext cx="6555473" cy="2585323"/>
            </a:xfrm>
            <a:prstGeom prst="rect">
              <a:avLst/>
            </a:prstGeom>
            <a:noFill/>
          </p:spPr>
          <p:txBody>
            <a:bodyPr wrap="square" numCol="2">
              <a:spAutoFit/>
            </a:bodyPr>
            <a:lstStyle/>
            <a:p>
              <a:pPr>
                <a:lnSpc>
                  <a:spcPct val="150000"/>
                </a:lnSpc>
              </a:pPr>
              <a:r>
                <a:rPr lang="en-US" dirty="0">
                  <a:solidFill>
                    <a:srgbClr val="002060"/>
                  </a:solidFill>
                </a:rPr>
                <a:t>	Ruth Landry-Stone </a:t>
              </a:r>
            </a:p>
            <a:p>
              <a:pPr>
                <a:lnSpc>
                  <a:spcPct val="150000"/>
                </a:lnSpc>
              </a:pPr>
              <a:r>
                <a:rPr lang="en-US" dirty="0">
                  <a:solidFill>
                    <a:srgbClr val="002060"/>
                  </a:solidFill>
                </a:rPr>
                <a:t>	Amy Lazerson </a:t>
              </a:r>
            </a:p>
            <a:p>
              <a:pPr>
                <a:lnSpc>
                  <a:spcPct val="150000"/>
                </a:lnSpc>
              </a:pPr>
              <a:r>
                <a:rPr lang="en-US" dirty="0">
                  <a:solidFill>
                    <a:srgbClr val="002060"/>
                  </a:solidFill>
                </a:rPr>
                <a:t>	Zaher Moshtaq </a:t>
              </a:r>
            </a:p>
            <a:p>
              <a:pPr>
                <a:lnSpc>
                  <a:spcPct val="150000"/>
                </a:lnSpc>
              </a:pPr>
              <a:r>
                <a:rPr lang="en-US" dirty="0">
                  <a:solidFill>
                    <a:srgbClr val="002060"/>
                  </a:solidFill>
                </a:rPr>
                <a:t>	Henry Thomasson 	</a:t>
              </a:r>
            </a:p>
            <a:p>
              <a:pPr>
                <a:lnSpc>
                  <a:spcPct val="150000"/>
                </a:lnSpc>
              </a:pPr>
              <a:r>
                <a:rPr lang="en-US" dirty="0">
                  <a:solidFill>
                    <a:srgbClr val="002060"/>
                  </a:solidFill>
                </a:rPr>
                <a:t>	Paul Childers </a:t>
              </a:r>
            </a:p>
            <a:p>
              <a:pPr>
                <a:lnSpc>
                  <a:spcPct val="150000"/>
                </a:lnSpc>
              </a:pPr>
              <a:r>
                <a:rPr lang="en-US" dirty="0">
                  <a:solidFill>
                    <a:srgbClr val="002060"/>
                  </a:solidFill>
                </a:rPr>
                <a:t>	Ron Pieper</a:t>
              </a:r>
            </a:p>
            <a:p>
              <a:pPr>
                <a:lnSpc>
                  <a:spcPct val="150000"/>
                </a:lnSpc>
              </a:pPr>
              <a:r>
                <a:rPr lang="en-US" dirty="0">
                  <a:solidFill>
                    <a:srgbClr val="002060"/>
                  </a:solidFill>
                </a:rPr>
                <a:t>	</a:t>
              </a:r>
            </a:p>
          </p:txBody>
        </p:sp>
      </p:grpSp>
    </p:spTree>
    <p:extLst>
      <p:ext uri="{BB962C8B-B14F-4D97-AF65-F5344CB8AC3E}">
        <p14:creationId xmlns:p14="http://schemas.microsoft.com/office/powerpoint/2010/main" val="2185563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005384" y="1523832"/>
            <a:ext cx="9812741" cy="3513654"/>
          </a:xfrm>
          <a:prstGeom prst="rect">
            <a:avLst/>
          </a:prstGeom>
          <a:noFill/>
        </p:spPr>
        <p:txBody>
          <a:bodyPr wrap="square">
            <a:spAutoFit/>
          </a:bodyPr>
          <a:lstStyle/>
          <a:p>
            <a:pPr marL="742950" marR="0" lvl="1" indent="-285750">
              <a:lnSpc>
                <a:spcPct val="150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Chair Report </a:t>
            </a:r>
          </a:p>
          <a:p>
            <a:pPr marL="742950" marR="0" lvl="1" indent="-285750">
              <a:lnSpc>
                <a:spcPct val="150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Treasurer’s Report </a:t>
            </a:r>
          </a:p>
          <a:p>
            <a:pPr marL="742950" marR="0" lvl="1" indent="-285750">
              <a:lnSpc>
                <a:spcPct val="150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Precinct Ops Report </a:t>
            </a:r>
          </a:p>
          <a:p>
            <a:pPr marL="742950" marR="0" lvl="1" indent="-285750">
              <a:lnSpc>
                <a:spcPct val="150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EXCOM Member Reports</a:t>
            </a:r>
          </a:p>
          <a:p>
            <a:pPr marL="742950" marR="0" lvl="1" indent="-285750">
              <a:lnSpc>
                <a:spcPct val="150000"/>
              </a:lnSpc>
              <a:spcBef>
                <a:spcPts val="0"/>
              </a:spcBef>
              <a:spcAft>
                <a:spcPts val="5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Sub-Committee Reports</a:t>
            </a:r>
            <a:endPar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Reports</a:t>
            </a:r>
          </a:p>
        </p:txBody>
      </p:sp>
    </p:spTree>
    <p:extLst>
      <p:ext uri="{BB962C8B-B14F-4D97-AF65-F5344CB8AC3E}">
        <p14:creationId xmlns:p14="http://schemas.microsoft.com/office/powerpoint/2010/main" val="2221202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EA27-9CC6-6CF1-470E-BC86CE995EB8}"/>
              </a:ext>
            </a:extLst>
          </p:cNvPr>
          <p:cNvSpPr txBox="1"/>
          <p:nvPr/>
        </p:nvSpPr>
        <p:spPr>
          <a:xfrm>
            <a:off x="127379" y="1223582"/>
            <a:ext cx="11828060" cy="5526962"/>
          </a:xfrm>
          <a:prstGeom prst="rect">
            <a:avLst/>
          </a:prstGeom>
          <a:noFill/>
        </p:spPr>
        <p:txBody>
          <a:bodyPr wrap="square">
            <a:spAutoFit/>
          </a:bodyPr>
          <a:lstStyle/>
          <a:p>
            <a:pPr marR="0" lvl="1">
              <a:lnSpc>
                <a:spcPct val="107000"/>
              </a:lnSpc>
              <a:spcBef>
                <a:spcPts val="0"/>
              </a:spcBef>
              <a:spcAft>
                <a:spcPts val="500"/>
              </a:spcAft>
            </a:pPr>
            <a:endPar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500"/>
              </a:spcAft>
              <a:buFont typeface="Wingdings" panose="05000000000000000000" pitchFamily="2" charset="2"/>
              <a:buChar char=""/>
            </a:pPr>
            <a:r>
              <a:rPr lang="en-US" sz="2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CD7 Candidate Events</a:t>
            </a:r>
          </a:p>
          <a:p>
            <a:pPr marL="1200150" lvl="2" indent="-285750">
              <a:lnSpc>
                <a:spcPct val="107000"/>
              </a:lnSpc>
              <a:spcAft>
                <a:spcPts val="500"/>
              </a:spcAft>
              <a:buFont typeface="Wingdings" panose="05000000000000000000" pitchFamily="2" charset="2"/>
              <a:buChar char=""/>
            </a:pPr>
            <a:endParaRPr lang="en-US" sz="8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7000"/>
              </a:lnSpc>
              <a:spcAft>
                <a:spcPts val="500"/>
              </a:spcAft>
              <a:buFont typeface="Wingdings" panose="05000000000000000000" pitchFamily="2" charset="2"/>
              <a:buChar char=""/>
            </a:pPr>
            <a:r>
              <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14 April - 4PM United Faith Christian Ministry, 150 Sousa Drive, NAACP sponsored Forum – all candidates</a:t>
            </a:r>
          </a:p>
          <a:p>
            <a:pPr marL="1657350" lvl="3" indent="-285750">
              <a:lnSpc>
                <a:spcPct val="107000"/>
              </a:lnSpc>
              <a:spcAft>
                <a:spcPts val="500"/>
              </a:spcAft>
              <a:buFont typeface="Wingdings" panose="05000000000000000000" pitchFamily="2" charset="2"/>
              <a:buChar char=""/>
            </a:pPr>
            <a:endPar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7000"/>
              </a:lnSpc>
              <a:spcAft>
                <a:spcPts val="500"/>
              </a:spcAft>
              <a:buFont typeface="Wingdings" panose="05000000000000000000" pitchFamily="2" charset="2"/>
              <a:buChar char=""/>
            </a:pPr>
            <a:r>
              <a:rPr lang="en-US" sz="20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20 April - 1PM, Falls Run Community Center, 101 Bridgewater Circle, Falls Run Democratic Committee sponsored Meet &amp; Greet **</a:t>
            </a:r>
          </a:p>
          <a:p>
            <a:pPr marL="1657350" lvl="3" indent="-285750">
              <a:lnSpc>
                <a:spcPct val="107000"/>
              </a:lnSpc>
              <a:spcAft>
                <a:spcPts val="500"/>
              </a:spcAft>
              <a:buFont typeface="Wingdings" panose="05000000000000000000" pitchFamily="2" charset="2"/>
              <a:buChar char=""/>
            </a:pPr>
            <a:endPar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7000"/>
              </a:lnSpc>
              <a:spcAft>
                <a:spcPts val="500"/>
              </a:spcAft>
              <a:buFont typeface="Wingdings" panose="05000000000000000000" pitchFamily="2" charset="2"/>
              <a:buChar char=""/>
            </a:pPr>
            <a:r>
              <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24 April - 7PM, </a:t>
            </a:r>
            <a:r>
              <a:rPr lang="en-US" sz="20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Fredericksburg Convention Center, 2371 Carl D. Silver Pkwy,  Stafford, Spotsylvania and Fredericksburg Democratic Committees &amp; Fredericksburg Free Press sponsored forum</a:t>
            </a:r>
          </a:p>
          <a:p>
            <a:pPr lvl="3">
              <a:lnSpc>
                <a:spcPct val="107000"/>
              </a:lnSpc>
              <a:spcAft>
                <a:spcPts val="500"/>
              </a:spcAft>
            </a:pPr>
            <a:endParaRPr lang="en-US" sz="20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r>
              <a:rPr lang="en-US" sz="20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FXBG Earth Day – Old Mill Park (11am – 4pm) &amp; SDC Caucus Public Howell Branch Library (12pm – 3:30pm</a:t>
            </a:r>
          </a:p>
          <a:p>
            <a:pPr lvl="3">
              <a:lnSpc>
                <a:spcPct val="107000"/>
              </a:lnSpc>
              <a:spcAft>
                <a:spcPts val="500"/>
              </a:spcAft>
            </a:pPr>
            <a:endPar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E1C7826-95A6-58CB-59E2-29962959D2BF}"/>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Chair Report</a:t>
            </a:r>
          </a:p>
        </p:txBody>
      </p:sp>
    </p:spTree>
    <p:extLst>
      <p:ext uri="{BB962C8B-B14F-4D97-AF65-F5344CB8AC3E}">
        <p14:creationId xmlns:p14="http://schemas.microsoft.com/office/powerpoint/2010/main" val="856631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437CBF6-E427-470B-1A29-05F549531A77}"/>
              </a:ext>
            </a:extLst>
          </p:cNvPr>
          <p:cNvGraphicFramePr>
            <a:graphicFrameLocks noGrp="1"/>
          </p:cNvGraphicFramePr>
          <p:nvPr>
            <p:extLst>
              <p:ext uri="{D42A27DB-BD31-4B8C-83A1-F6EECF244321}">
                <p14:modId xmlns:p14="http://schemas.microsoft.com/office/powerpoint/2010/main" val="730285976"/>
              </p:ext>
            </p:extLst>
          </p:nvPr>
        </p:nvGraphicFramePr>
        <p:xfrm>
          <a:off x="209264" y="1635130"/>
          <a:ext cx="11577851" cy="5122532"/>
        </p:xfrm>
        <a:graphic>
          <a:graphicData uri="http://schemas.openxmlformats.org/drawingml/2006/table">
            <a:tbl>
              <a:tblPr firstRow="1" firstCol="1" bandRow="1"/>
              <a:tblGrid>
                <a:gridCol w="4705755">
                  <a:extLst>
                    <a:ext uri="{9D8B030D-6E8A-4147-A177-3AD203B41FA5}">
                      <a16:colId xmlns:a16="http://schemas.microsoft.com/office/drawing/2014/main" val="994932881"/>
                    </a:ext>
                  </a:extLst>
                </a:gridCol>
                <a:gridCol w="4047946">
                  <a:extLst>
                    <a:ext uri="{9D8B030D-6E8A-4147-A177-3AD203B41FA5}">
                      <a16:colId xmlns:a16="http://schemas.microsoft.com/office/drawing/2014/main" val="2534396588"/>
                    </a:ext>
                  </a:extLst>
                </a:gridCol>
                <a:gridCol w="2824150">
                  <a:extLst>
                    <a:ext uri="{9D8B030D-6E8A-4147-A177-3AD203B41FA5}">
                      <a16:colId xmlns:a16="http://schemas.microsoft.com/office/drawing/2014/main" val="3023706693"/>
                    </a:ext>
                  </a:extLst>
                </a:gridCol>
              </a:tblGrid>
              <a:tr h="225144">
                <a:tc>
                  <a:txBody>
                    <a:bodyPr/>
                    <a:lstStyle/>
                    <a:p>
                      <a:pPr marL="0" marR="0" algn="ctr">
                        <a:lnSpc>
                          <a:spcPct val="115000"/>
                        </a:lnSpc>
                        <a:spcBef>
                          <a:spcPts val="0"/>
                        </a:spcBef>
                        <a:spcAft>
                          <a:spcPts val="0"/>
                        </a:spcAft>
                      </a:pPr>
                      <a:r>
                        <a:rPr lang="en-US" sz="16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Event</a:t>
                      </a: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Purpose</a:t>
                      </a: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Key Date(s)</a:t>
                      </a: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1837612"/>
                  </a:ext>
                </a:extLst>
              </a:tr>
              <a:tr h="727636">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Filing Deadline for SDC Caucus to elect Delegates to the 7</a:t>
                      </a:r>
                      <a:r>
                        <a:rPr lang="en-US" sz="1400" baseline="300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th</a:t>
                      </a: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CD and State Conventions</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Declare intent to be a delegate in order to appear on the SDC caucus ballot </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Arial" panose="020B0604020202020204" pitchFamily="34" charset="0"/>
                          <a:cs typeface="Calibri" panose="020F0502020204030204" pitchFamily="34" charset="0"/>
                        </a:rPr>
                        <a:t>5:00PM Saturday, April 13</a:t>
                      </a:r>
                      <a:r>
                        <a:rPr lang="en-US" sz="1400" baseline="30000" dirty="0">
                          <a:solidFill>
                            <a:schemeClr val="accent1">
                              <a:lumMod val="50000"/>
                            </a:schemeClr>
                          </a:solidFill>
                          <a:effectLst/>
                          <a:latin typeface="Calibri" panose="020F0502020204030204" pitchFamily="34" charset="0"/>
                          <a:ea typeface="Arial" panose="020B0604020202020204" pitchFamily="34" charset="0"/>
                          <a:cs typeface="Calibri" panose="020F0502020204030204" pitchFamily="34" charset="0"/>
                        </a:rPr>
                        <a:t>th</a:t>
                      </a:r>
                      <a:r>
                        <a:rPr lang="en-US" sz="1400" dirty="0">
                          <a:solidFill>
                            <a:schemeClr val="accent1">
                              <a:lumMod val="50000"/>
                            </a:schemeClr>
                          </a:solidFill>
                          <a:effectLst/>
                          <a:latin typeface="Calibri" panose="020F0502020204030204" pitchFamily="34" charset="0"/>
                          <a:ea typeface="Arial" panose="020B0604020202020204" pitchFamily="34" charset="0"/>
                          <a:cs typeface="Calibri" panose="020F0502020204030204" pitchFamily="34" charset="0"/>
                        </a:rPr>
                        <a:t> </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7059722"/>
                  </a:ext>
                </a:extLst>
              </a:tr>
              <a:tr h="707168">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SDC Caucus</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Elect 34 Delegates and 6 Alternate Delegates to the 7th CD and State Conventions</a:t>
                      </a: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Arial" panose="020B0604020202020204" pitchFamily="34" charset="0"/>
                          <a:cs typeface="Calibri" panose="020F0502020204030204" pitchFamily="34" charset="0"/>
                        </a:rPr>
                        <a:t>April 20, 12:00PM – 3:30PM Howell Library Branch, Lyons Blvd.</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4662070"/>
                  </a:ext>
                </a:extLst>
              </a:tr>
              <a:tr h="203498">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Pre-file online for National Delegate Selected by the 7th CD</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With 7</a:t>
                      </a:r>
                      <a:r>
                        <a:rPr lang="en-US" sz="1400" baseline="300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th</a:t>
                      </a: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CD chair and State Party Chair</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Arial" panose="020B0604020202020204" pitchFamily="34" charset="0"/>
                          <a:cs typeface="Calibri" panose="020F0502020204030204" pitchFamily="34" charset="0"/>
                        </a:rPr>
                        <a:t>By 5:00 p.m. May 3.</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8306836"/>
                  </a:ext>
                </a:extLst>
              </a:tr>
              <a:tr h="796888">
                <a:tc>
                  <a:txBody>
                    <a:bodyPr/>
                    <a:lstStyle/>
                    <a:p>
                      <a:pPr marL="0" marR="0" algn="ctr">
                        <a:lnSpc>
                          <a:spcPct val="115000"/>
                        </a:lnSpc>
                        <a:spcBef>
                          <a:spcPts val="0"/>
                        </a:spcBef>
                        <a:spcAft>
                          <a:spcPts val="0"/>
                        </a:spcAft>
                      </a:pPr>
                      <a:r>
                        <a:rPr lang="en-US" sz="14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7th Congressional District Convention</a:t>
                      </a:r>
                      <a:endParaRPr lang="en-US" sz="12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Elect 3 male and 3 female Delegates to the National Convention and 1 Democratic elector</a:t>
                      </a: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Arial" panose="020B0604020202020204" pitchFamily="34" charset="0"/>
                          <a:cs typeface="Calibri" panose="020F0502020204030204" pitchFamily="34" charset="0"/>
                        </a:rPr>
                        <a:t>May 18 at 12:00PM at James Monroe High School, Fredericksburg</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0070193"/>
                  </a:ext>
                </a:extLst>
              </a:tr>
              <a:tr h="406353">
                <a:tc>
                  <a:txBody>
                    <a:bodyPr/>
                    <a:lstStyle/>
                    <a:p>
                      <a:pPr marL="0" marR="0" algn="ctr">
                        <a:lnSpc>
                          <a:spcPct val="115000"/>
                        </a:lnSpc>
                        <a:spcBef>
                          <a:spcPts val="0"/>
                        </a:spcBef>
                        <a:spcAft>
                          <a:spcPts val="0"/>
                        </a:spcAft>
                      </a:pPr>
                      <a:r>
                        <a:rPr lang="en-US" sz="14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Pre-file for National at Large Delegate or Democratic Elector or Democratic National Committee Member</a:t>
                      </a:r>
                      <a:endParaRPr lang="en-US" sz="12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5:00PM May 30</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3880655"/>
                  </a:ext>
                </a:extLst>
              </a:tr>
              <a:tr h="1034329">
                <a:tc>
                  <a:txBody>
                    <a:bodyPr/>
                    <a:lstStyle/>
                    <a:p>
                      <a:pPr marL="0" marR="0" algn="ctr">
                        <a:lnSpc>
                          <a:spcPct val="115000"/>
                        </a:lnSpc>
                        <a:spcBef>
                          <a:spcPts val="0"/>
                        </a:spcBef>
                        <a:spcAft>
                          <a:spcPts val="0"/>
                        </a:spcAft>
                      </a:pPr>
                      <a:r>
                        <a:rPr lang="en-US" sz="14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2024 State Convention</a:t>
                      </a:r>
                      <a:endParaRPr lang="en-US" sz="12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Elect 13 Pledged Party Leaders and Elected Official Delegates, 21 At-Large Delegates, and 2 At-Large Alternates to the Democratic National Convention; elect 2 Democratic Electors; elect 5 Members to the Democratic National Committee</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June 22 at 10:00AM at the Greater Richmond Convention Center</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2346757"/>
                  </a:ext>
                </a:extLst>
              </a:tr>
              <a:tr h="203498">
                <a:tc>
                  <a:txBody>
                    <a:bodyPr/>
                    <a:lstStyle/>
                    <a:p>
                      <a:pPr marL="0" marR="0" algn="ctr">
                        <a:lnSpc>
                          <a:spcPct val="115000"/>
                        </a:lnSpc>
                        <a:spcBef>
                          <a:spcPts val="0"/>
                        </a:spcBef>
                        <a:spcAft>
                          <a:spcPts val="0"/>
                        </a:spcAft>
                      </a:pPr>
                      <a:r>
                        <a:rPr lang="en-US" sz="14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Virginia National Convention  Delegation Meeting</a:t>
                      </a:r>
                      <a:endParaRPr lang="en-US" sz="12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Elect Chair &amp; other officers</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June 23</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7253966"/>
                  </a:ext>
                </a:extLst>
              </a:tr>
              <a:tr h="406353">
                <a:tc>
                  <a:txBody>
                    <a:bodyPr/>
                    <a:lstStyle/>
                    <a:p>
                      <a:pPr marL="0" marR="0" algn="ctr">
                        <a:lnSpc>
                          <a:spcPct val="115000"/>
                        </a:lnSpc>
                        <a:spcBef>
                          <a:spcPts val="0"/>
                        </a:spcBef>
                        <a:spcAft>
                          <a:spcPts val="0"/>
                        </a:spcAft>
                      </a:pPr>
                      <a:r>
                        <a:rPr lang="en-US" sz="14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National Convention</a:t>
                      </a:r>
                      <a:endParaRPr lang="en-US" sz="12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August </a:t>
                      </a:r>
                      <a:r>
                        <a:rPr lang="en-US" sz="14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19-22 at </a:t>
                      </a:r>
                      <a:r>
                        <a:rPr lang="en-US" sz="14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the United Center in Chicago.</a:t>
                      </a:r>
                      <a:endParaRPr lang="en-US"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4" marR="3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785011"/>
                  </a:ext>
                </a:extLst>
              </a:tr>
            </a:tbl>
          </a:graphicData>
        </a:graphic>
      </p:graphicFrame>
      <p:sp>
        <p:nvSpPr>
          <p:cNvPr id="7" name="Rectangle 6">
            <a:extLst>
              <a:ext uri="{FF2B5EF4-FFF2-40B4-BE49-F238E27FC236}">
                <a16:creationId xmlns:a16="http://schemas.microsoft.com/office/drawing/2014/main" id="{74D9D8EB-1F3F-E85D-11B9-C6264BDAE94D}"/>
              </a:ext>
            </a:extLst>
          </p:cNvPr>
          <p:cNvSpPr/>
          <p:nvPr/>
        </p:nvSpPr>
        <p:spPr>
          <a:xfrm>
            <a:off x="2474794" y="168323"/>
            <a:ext cx="9107607" cy="82796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dirty="0"/>
              <a:t>Chair Report</a:t>
            </a:r>
          </a:p>
        </p:txBody>
      </p:sp>
      <p:sp>
        <p:nvSpPr>
          <p:cNvPr id="2" name="TextBox 1">
            <a:extLst>
              <a:ext uri="{FF2B5EF4-FFF2-40B4-BE49-F238E27FC236}">
                <a16:creationId xmlns:a16="http://schemas.microsoft.com/office/drawing/2014/main" id="{C4A0328F-7FA4-9004-5701-1B1FDAFB8E64}"/>
              </a:ext>
            </a:extLst>
          </p:cNvPr>
          <p:cNvSpPr txBox="1"/>
          <p:nvPr/>
        </p:nvSpPr>
        <p:spPr>
          <a:xfrm>
            <a:off x="3457433" y="1057462"/>
            <a:ext cx="5999143" cy="584775"/>
          </a:xfrm>
          <a:prstGeom prst="rect">
            <a:avLst/>
          </a:prstGeom>
          <a:noFill/>
        </p:spPr>
        <p:txBody>
          <a:bodyPr wrap="none" rtlCol="0">
            <a:spAutoFit/>
          </a:bodyPr>
          <a:lstStyle/>
          <a:p>
            <a:r>
              <a:rPr lang="en-US" sz="3200" b="1" dirty="0"/>
              <a:t>2024 State Convention Milestones</a:t>
            </a:r>
          </a:p>
        </p:txBody>
      </p:sp>
    </p:spTree>
    <p:extLst>
      <p:ext uri="{BB962C8B-B14F-4D97-AF65-F5344CB8AC3E}">
        <p14:creationId xmlns:p14="http://schemas.microsoft.com/office/powerpoint/2010/main" val="224982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30484</TotalTime>
  <Words>869</Words>
  <Application>Microsoft Macintosh PowerPoint</Application>
  <PresentationFormat>Widescreen</PresentationFormat>
  <Paragraphs>188</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Arial</vt:lpstr>
      <vt:lpstr>Calibri</vt:lpstr>
      <vt:lpstr>Calibri Light</vt:lpstr>
      <vt:lpstr>Times New Roman</vt:lpstr>
      <vt:lpstr>Wingdings</vt:lpstr>
      <vt:lpstr>Office Theme</vt:lpstr>
      <vt:lpstr>Stafford County Democratic Committee Monthly Meeting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Howard Rudat</dc:creator>
  <cp:lastModifiedBy>Ryan D Lehman</cp:lastModifiedBy>
  <cp:revision>5</cp:revision>
  <dcterms:created xsi:type="dcterms:W3CDTF">2024-02-06T13:54:32Z</dcterms:created>
  <dcterms:modified xsi:type="dcterms:W3CDTF">2024-04-16T13:37:38Z</dcterms:modified>
</cp:coreProperties>
</file>